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wdp" ContentType="image/vnd.ms-photo"/>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4" r:id="rId1"/>
  </p:sldMasterIdLst>
  <p:notesMasterIdLst>
    <p:notesMasterId r:id="rId16"/>
  </p:notesMasterIdLst>
  <p:sldIdLst>
    <p:sldId id="256" r:id="rId2"/>
    <p:sldId id="257" r:id="rId3"/>
    <p:sldId id="258" r:id="rId4"/>
    <p:sldId id="259" r:id="rId5"/>
    <p:sldId id="260" r:id="rId6"/>
    <p:sldId id="261" r:id="rId7"/>
    <p:sldId id="263" r:id="rId8"/>
    <p:sldId id="273" r:id="rId9"/>
    <p:sldId id="264" r:id="rId10"/>
    <p:sldId id="266" r:id="rId11"/>
    <p:sldId id="267" r:id="rId12"/>
    <p:sldId id="268" r:id="rId13"/>
    <p:sldId id="270"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58" autoAdjust="0"/>
  </p:normalViewPr>
  <p:slideViewPr>
    <p:cSldViewPr snapToGrid="0" snapToObjects="1">
      <p:cViewPr varScale="1">
        <p:scale>
          <a:sx n="74" d="100"/>
          <a:sy n="74" d="100"/>
        </p:scale>
        <p:origin x="-12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3EE20-3107-3E4E-B11D-9261B19E85AA}" type="datetimeFigureOut">
              <a:rPr lang="en-US" smtClean="0"/>
              <a:t>5/29/14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CB1C3-FC66-FA4C-AF6E-BBAE485A0D9D}" type="slidenum">
              <a:rPr lang="en-US" smtClean="0"/>
              <a:t>‹#›</a:t>
            </a:fld>
            <a:endParaRPr lang="en-US"/>
          </a:p>
        </p:txBody>
      </p:sp>
    </p:spTree>
    <p:extLst>
      <p:ext uri="{BB962C8B-B14F-4D97-AF65-F5344CB8AC3E}">
        <p14:creationId xmlns:p14="http://schemas.microsoft.com/office/powerpoint/2010/main" val="3799624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heard</a:t>
            </a:r>
            <a:r>
              <a:rPr lang="en-US" baseline="0" dirty="0" smtClean="0"/>
              <a:t> of the Monty Hall problem?</a:t>
            </a:r>
          </a:p>
          <a:p>
            <a:endParaRPr lang="en-US" baseline="0" dirty="0" smtClean="0"/>
          </a:p>
          <a:p>
            <a:r>
              <a:rPr lang="en-US" baseline="0" dirty="0" smtClean="0"/>
              <a:t>Okay, so today, we are going to spend all of class talking about the Monty Hall problem and how to solve it. </a:t>
            </a:r>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1</a:t>
            </a:fld>
            <a:endParaRPr lang="en-US"/>
          </a:p>
        </p:txBody>
      </p:sp>
    </p:spTree>
    <p:extLst>
      <p:ext uri="{BB962C8B-B14F-4D97-AF65-F5344CB8AC3E}">
        <p14:creationId xmlns:p14="http://schemas.microsoft.com/office/powerpoint/2010/main" val="104027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if you chose a goat the first time (which is</a:t>
            </a:r>
            <a:r>
              <a:rPr lang="en-US" baseline="0" dirty="0" smtClean="0"/>
              <a:t> much more likely), the host will only have one other goat door to reveal. This is the most important part of this problem, because it means that EVERY TIME you pick a goat first and you swap, you will get the car. So if you swap doors, you have a 66% chance of winning the car. Does this make sense? Does anyone NOT get it?</a:t>
            </a:r>
            <a:endParaRPr lang="en-US" dirty="0" smtClean="0"/>
          </a:p>
          <a:p>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13</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2</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5</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pretend you chose Door #1.</a:t>
            </a:r>
            <a:r>
              <a:rPr lang="en-US" baseline="0" dirty="0" smtClean="0"/>
              <a:t> Before you are allowed to see what is behind your chosen door, though, the host opens one of the other doors. So let’s say he opens Door 2 and you find out that there is a goat behind it. So you start to feel very good about your choice. But now the host gives you an option.</a:t>
            </a:r>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6</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to stay with your original</a:t>
            </a:r>
            <a:r>
              <a:rPr lang="en-US" baseline="0" dirty="0" smtClean="0"/>
              <a:t> choice, or do you want to swap doors? What do you guys think gives you the greatest chance of winning the car? Do you think you should stay, swap, or that it doesn’t really matter, the probability is the same? How many say stay? How many say swap? How many think that the probability is the same either way?</a:t>
            </a:r>
          </a:p>
        </p:txBody>
      </p:sp>
      <p:sp>
        <p:nvSpPr>
          <p:cNvPr id="4" name="Slide Number Placeholder 3"/>
          <p:cNvSpPr>
            <a:spLocks noGrp="1"/>
          </p:cNvSpPr>
          <p:nvPr>
            <p:ph type="sldNum" sz="quarter" idx="10"/>
          </p:nvPr>
        </p:nvSpPr>
        <p:spPr/>
        <p:txBody>
          <a:bodyPr/>
          <a:lstStyle/>
          <a:p>
            <a:fld id="{01FCB1C3-FC66-FA4C-AF6E-BBAE485A0D9D}" type="slidenum">
              <a:rPr lang="en-US" smtClean="0"/>
              <a:t>7</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kind of figured</a:t>
            </a:r>
            <a:r>
              <a:rPr lang="en-US" baseline="0" dirty="0" smtClean="0"/>
              <a:t> that most of you would say it doesn’t matter either way. You’re not really suckers. I think almost every single person, unless they have heard this problem before, would say that it doesn’t matter. It makes intuitive sense, right? There are two doors, so there is a 50/50 chance you will get a car. This sounds perfectly reasonable, and intuitive. However, your intuition doesn’t always lead you in the right direction. It’s important to actually do the math and consider the true probability rather than relying on instinct, because in this case, your instinct is wrong. Obviously, your brain is not perfect. There is a correct answer to this, and it is YOU ALWAYS SWAP. This actually gives twice the chance of winning the car. This seems really weird, but I am going to explain why, so from now on, if you ever go on Let’s Make a Deal or someone asks you about the Monty Hall problem, you can show off how smart you are. </a:t>
            </a:r>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9</a:t>
            </a:fld>
            <a:endParaRPr lang="en-US"/>
          </a:p>
        </p:txBody>
      </p:sp>
    </p:spTree>
    <p:extLst>
      <p:ext uri="{BB962C8B-B14F-4D97-AF65-F5344CB8AC3E}">
        <p14:creationId xmlns:p14="http://schemas.microsoft.com/office/powerpoint/2010/main" val="167419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think about this logically.</a:t>
            </a:r>
            <a:r>
              <a:rPr lang="en-US" baseline="0" dirty="0" smtClean="0"/>
              <a:t> When you first choose a door, there is one car and two goats. So you have a 33% chance of choosing the car on your first time and a 66% chance of choosing a goat. </a:t>
            </a:r>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10</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plan on sticking with your first choice, it doesn’t matter which goat</a:t>
            </a:r>
            <a:r>
              <a:rPr lang="en-US" baseline="0" dirty="0" smtClean="0"/>
              <a:t> door the host opens. You will be sticking with your first choice, which means there is a 33% chance you’ve already picked the car and a 66% chance you’ve already picked a goat. Although it seems like once the host opens a goat door, your chance of having the car increases to 50%, this is not the case. The reason for this is because the host KNOWS what is behind each door. He will open a goat door no matter what. He will never open the door with the car, because he wants to make you feel like your chance of winning is higher than it is. The only way you would have a 50/50 chance is if you chose a door for the first time AFTER the host revealed one goat, because then you would only have a choice between two things, a goat and a car.  Does this make sense still? Is anyone confused? Does anyone not get this?</a:t>
            </a:r>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11</a:t>
            </a:fld>
            <a:endParaRPr lang="en-US"/>
          </a:p>
        </p:txBody>
      </p:sp>
    </p:spTree>
    <p:extLst>
      <p:ext uri="{BB962C8B-B14F-4D97-AF65-F5344CB8AC3E}">
        <p14:creationId xmlns:p14="http://schemas.microsoft.com/office/powerpoint/2010/main" val="347861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at the probability if you switch. Remember, you have a 33% chance of choosing the car the first time. This means that, after the host reveals what’s behind one of the other doors, and you swap, you will get a goat. Right? So if you swap, you have a 33% chance of ending up with a  goat. </a:t>
            </a:r>
            <a:endParaRPr lang="en-US" dirty="0"/>
          </a:p>
        </p:txBody>
      </p:sp>
      <p:sp>
        <p:nvSpPr>
          <p:cNvPr id="4" name="Slide Number Placeholder 3"/>
          <p:cNvSpPr>
            <a:spLocks noGrp="1"/>
          </p:cNvSpPr>
          <p:nvPr>
            <p:ph type="sldNum" sz="quarter" idx="10"/>
          </p:nvPr>
        </p:nvSpPr>
        <p:spPr/>
        <p:txBody>
          <a:bodyPr/>
          <a:lstStyle/>
          <a:p>
            <a:fld id="{01FCB1C3-FC66-FA4C-AF6E-BBAE485A0D9D}" type="slidenum">
              <a:rPr lang="en-US" smtClean="0"/>
              <a:t>12</a:t>
            </a:fld>
            <a:endParaRPr lang="en-US"/>
          </a:p>
        </p:txBody>
      </p:sp>
    </p:spTree>
    <p:extLst>
      <p:ext uri="{BB962C8B-B14F-4D97-AF65-F5344CB8AC3E}">
        <p14:creationId xmlns:p14="http://schemas.microsoft.com/office/powerpoint/2010/main" val="347861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5/29/14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3EF698E6-139A-6A4A-8BB0-B19E167B95C1}"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EF698E6-139A-6A4A-8BB0-B19E167B95C1}"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3EF698E6-139A-6A4A-8BB0-B19E167B95C1}"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3EF698E6-139A-6A4A-8BB0-B19E167B95C1}" type="datetimeFigureOut">
              <a:rPr lang="en-US" smtClean="0"/>
              <a:t>5/29/14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CCFB7613-FED1-3347-ABF4-F0F9E16C95D1}"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F698E6-139A-6A4A-8BB0-B19E167B95C1}" type="datetimeFigureOut">
              <a:rPr lang="en-US" smtClean="0"/>
              <a:t>5/29/14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698E6-139A-6A4A-8BB0-B19E167B95C1}" type="datetimeFigureOut">
              <a:rPr lang="en-US" smtClean="0"/>
              <a:t>5/29/14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B7613-FED1-3347-ABF4-F0F9E16C95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3EF698E6-139A-6A4A-8BB0-B19E167B95C1}"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F698E6-139A-6A4A-8BB0-B19E167B95C1}" type="datetimeFigureOut">
              <a:rPr lang="en-US" smtClean="0"/>
              <a:t>5/29/14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CFB7613-FED1-3347-ABF4-F0F9E16C95D1}"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8.png"/><Relationship Id="rId6" Type="http://schemas.microsoft.com/office/2007/relationships/hdphoto" Target="../media/hdphoto4.wdp"/><Relationship Id="rId7"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8.png"/><Relationship Id="rId6" Type="http://schemas.microsoft.com/office/2007/relationships/hdphoto" Target="../media/hdphoto6.wdp"/><Relationship Id="rId7"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8.wdp"/><Relationship Id="rId5" Type="http://schemas.microsoft.com/office/2007/relationships/hdphoto" Target="../media/hdphoto9.wdp"/><Relationship Id="rId6" Type="http://schemas.openxmlformats.org/officeDocument/2006/relationships/image" Target="../media/image4.jpg"/><Relationship Id="rId7" Type="http://schemas.openxmlformats.org/officeDocument/2006/relationships/image" Target="../media/image3.jpg"/><Relationship Id="rId8" Type="http://schemas.openxmlformats.org/officeDocument/2006/relationships/image" Target="../media/image6.png"/><Relationship Id="rId9" Type="http://schemas.microsoft.com/office/2007/relationships/hdphoto" Target="../media/hdphoto1.wdp"/><Relationship Id="rId10"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0.wdp"/><Relationship Id="rId5" Type="http://schemas.microsoft.com/office/2007/relationships/hdphoto" Target="../media/hdphoto9.wdp"/><Relationship Id="rId6" Type="http://schemas.openxmlformats.org/officeDocument/2006/relationships/image" Target="../media/image3.jpg"/><Relationship Id="rId7" Type="http://schemas.openxmlformats.org/officeDocument/2006/relationships/image" Target="../media/image2.jpg"/><Relationship Id="rId8" Type="http://schemas.openxmlformats.org/officeDocument/2006/relationships/image" Target="../media/image6.png"/><Relationship Id="rId9" Type="http://schemas.microsoft.com/office/2007/relationships/hdphoto" Target="../media/hdphoto1.wdp"/><Relationship Id="rId10"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png"/><Relationship Id="rId5" Type="http://schemas.microsoft.com/office/2007/relationships/hdphoto" Target="../media/hdphoto11.wdp"/><Relationship Id="rId6" Type="http://schemas.microsoft.com/office/2007/relationships/hdphoto" Target="../media/hdphoto12.wdp"/><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jpg"/><Relationship Id="rId6" Type="http://schemas.openxmlformats.org/officeDocument/2006/relationships/image" Target="../media/image4.jpg"/><Relationship Id="rId7" Type="http://schemas.openxmlformats.org/officeDocument/2006/relationships/image" Target="../media/image10.png"/><Relationship Id="rId8" Type="http://schemas.openxmlformats.org/officeDocument/2006/relationships/image" Target="../media/image3.jpg"/><Relationship Id="rId1" Type="http://schemas.microsoft.com/office/2007/relationships/media" Target="../media/media1.gif"/><Relationship Id="rId2" Type="http://schemas.openxmlformats.org/officeDocument/2006/relationships/video" Target="../media/media1.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Monty Hall Problem</a:t>
            </a:r>
            <a:endParaRPr lang="en-US" dirty="0"/>
          </a:p>
        </p:txBody>
      </p:sp>
      <p:sp>
        <p:nvSpPr>
          <p:cNvPr id="3" name="Subtitle 2"/>
          <p:cNvSpPr>
            <a:spLocks noGrp="1"/>
          </p:cNvSpPr>
          <p:nvPr>
            <p:ph type="subTitle" idx="1"/>
          </p:nvPr>
        </p:nvSpPr>
        <p:spPr/>
        <p:txBody>
          <a:bodyPr/>
          <a:lstStyle/>
          <a:p>
            <a:r>
              <a:rPr lang="en-US" dirty="0" smtClean="0"/>
              <a:t>PSY 364 </a:t>
            </a:r>
            <a:endParaRPr lang="en-US" dirty="0"/>
          </a:p>
        </p:txBody>
      </p:sp>
      <p:pic>
        <p:nvPicPr>
          <p:cNvPr id="4" name="Picture 3" descr="montyh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650" y="3451271"/>
            <a:ext cx="4092092" cy="3069069"/>
          </a:xfrm>
          <a:prstGeom prst="rect">
            <a:avLst/>
          </a:prstGeom>
        </p:spPr>
      </p:pic>
    </p:spTree>
    <p:extLst>
      <p:ext uri="{BB962C8B-B14F-4D97-AF65-F5344CB8AC3E}">
        <p14:creationId xmlns:p14="http://schemas.microsoft.com/office/powerpoint/2010/main" val="212375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probability…</a:t>
            </a:r>
            <a:endParaRPr lang="en-US" dirty="0"/>
          </a:p>
        </p:txBody>
      </p:sp>
      <p:grpSp>
        <p:nvGrpSpPr>
          <p:cNvPr id="27" name="Group 26"/>
          <p:cNvGrpSpPr/>
          <p:nvPr/>
        </p:nvGrpSpPr>
        <p:grpSpPr>
          <a:xfrm>
            <a:off x="374184" y="2914650"/>
            <a:ext cx="8198040" cy="1657226"/>
            <a:chOff x="374184" y="2306538"/>
            <a:chExt cx="8198040" cy="1657226"/>
          </a:xfrm>
        </p:grpSpPr>
        <p:pic>
          <p:nvPicPr>
            <p:cNvPr id="15" name="Picture 14" descr="car.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374184" y="2306538"/>
              <a:ext cx="2873092" cy="1657226"/>
            </a:xfrm>
            <a:prstGeom prst="rect">
              <a:avLst/>
            </a:prstGeom>
          </p:spPr>
        </p:pic>
        <p:sp>
          <p:nvSpPr>
            <p:cNvPr id="3" name="TextBox 2"/>
            <p:cNvSpPr txBox="1"/>
            <p:nvPr/>
          </p:nvSpPr>
          <p:spPr>
            <a:xfrm>
              <a:off x="3035616" y="2845497"/>
              <a:ext cx="1809043" cy="923330"/>
            </a:xfrm>
            <a:prstGeom prst="rect">
              <a:avLst/>
            </a:prstGeom>
            <a:noFill/>
          </p:spPr>
          <p:txBody>
            <a:bodyPr wrap="square" rtlCol="0">
              <a:spAutoFit/>
            </a:bodyPr>
            <a:lstStyle/>
            <a:p>
              <a:pPr algn="ctr"/>
              <a:r>
                <a:rPr lang="en-US" dirty="0" smtClean="0"/>
                <a:t>1 car behind the 3 doors</a:t>
              </a:r>
            </a:p>
            <a:p>
              <a:pPr algn="ctr"/>
              <a:endParaRPr lang="en-US" dirty="0"/>
            </a:p>
          </p:txBody>
        </p:sp>
        <p:sp>
          <p:nvSpPr>
            <p:cNvPr id="16" name="TextBox 15"/>
            <p:cNvSpPr txBox="1"/>
            <p:nvPr/>
          </p:nvSpPr>
          <p:spPr>
            <a:xfrm>
              <a:off x="5126407" y="2845497"/>
              <a:ext cx="623685" cy="923330"/>
            </a:xfrm>
            <a:prstGeom prst="rect">
              <a:avLst/>
            </a:prstGeom>
            <a:noFill/>
          </p:spPr>
          <p:txBody>
            <a:bodyPr wrap="square" rtlCol="0">
              <a:spAutoFit/>
            </a:bodyPr>
            <a:lstStyle/>
            <a:p>
              <a:pPr algn="ctr"/>
              <a:r>
                <a:rPr lang="en-US" u="sng" dirty="0" smtClean="0"/>
                <a:t>1</a:t>
              </a:r>
              <a:endParaRPr lang="en-US" dirty="0" smtClean="0"/>
            </a:p>
            <a:p>
              <a:pPr algn="ctr"/>
              <a:r>
                <a:rPr lang="en-US" dirty="0" smtClean="0"/>
                <a:t>3</a:t>
              </a:r>
            </a:p>
            <a:p>
              <a:pPr algn="ctr"/>
              <a:endParaRPr lang="en-US" dirty="0"/>
            </a:p>
          </p:txBody>
        </p:sp>
        <p:sp>
          <p:nvSpPr>
            <p:cNvPr id="17" name="TextBox 16"/>
            <p:cNvSpPr txBox="1"/>
            <p:nvPr/>
          </p:nvSpPr>
          <p:spPr>
            <a:xfrm>
              <a:off x="4797158" y="2929038"/>
              <a:ext cx="352767" cy="369332"/>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5750092" y="2929038"/>
              <a:ext cx="352767" cy="369332"/>
            </a:xfrm>
            <a:prstGeom prst="rect">
              <a:avLst/>
            </a:prstGeom>
            <a:noFill/>
          </p:spPr>
          <p:txBody>
            <a:bodyPr wrap="square" rtlCol="0">
              <a:spAutoFit/>
            </a:bodyPr>
            <a:lstStyle/>
            <a:p>
              <a:r>
                <a:rPr lang="en-US" dirty="0" smtClean="0"/>
                <a:t>=</a:t>
              </a:r>
              <a:endParaRPr lang="en-US" dirty="0"/>
            </a:p>
          </p:txBody>
        </p:sp>
        <p:sp>
          <p:nvSpPr>
            <p:cNvPr id="19" name="TextBox 18"/>
            <p:cNvSpPr txBox="1"/>
            <p:nvPr/>
          </p:nvSpPr>
          <p:spPr>
            <a:xfrm>
              <a:off x="6291000" y="2751431"/>
              <a:ext cx="2281224" cy="923330"/>
            </a:xfrm>
            <a:prstGeom prst="rect">
              <a:avLst/>
            </a:prstGeom>
            <a:noFill/>
          </p:spPr>
          <p:txBody>
            <a:bodyPr wrap="square" rtlCol="0">
              <a:spAutoFit/>
            </a:bodyPr>
            <a:lstStyle/>
            <a:p>
              <a:r>
                <a:rPr lang="en-US" dirty="0" smtClean="0"/>
                <a:t>33% of choosing the car as your first choice</a:t>
              </a:r>
              <a:endParaRPr lang="en-US" dirty="0"/>
            </a:p>
          </p:txBody>
        </p:sp>
      </p:grpSp>
      <p:grpSp>
        <p:nvGrpSpPr>
          <p:cNvPr id="28" name="Group 27"/>
          <p:cNvGrpSpPr/>
          <p:nvPr/>
        </p:nvGrpSpPr>
        <p:grpSpPr>
          <a:xfrm>
            <a:off x="813184" y="4890328"/>
            <a:ext cx="7759040" cy="1146732"/>
            <a:chOff x="813184" y="4593173"/>
            <a:chExt cx="7759040" cy="1146732"/>
          </a:xfrm>
        </p:grpSpPr>
        <p:pic>
          <p:nvPicPr>
            <p:cNvPr id="13" name="Picture 12" descr="goat.jpg"/>
            <p:cNvPicPr>
              <a:picLocks noChangeAspect="1"/>
            </p:cNvPicPr>
            <p:nvPr/>
          </p:nvPicPr>
          <p:blipFill>
            <a:blip r:embed="rId5">
              <a:extLst>
                <a:ext uri="{BEBA8EAE-BF5A-486C-A8C5-ECC9F3942E4B}">
                  <a14:imgProps xmlns:a14="http://schemas.microsoft.com/office/drawing/2010/main">
                    <a14:imgLayer r:embed="rId6">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813184" y="4593173"/>
              <a:ext cx="944101" cy="1109577"/>
            </a:xfrm>
            <a:prstGeom prst="rect">
              <a:avLst/>
            </a:prstGeom>
          </p:spPr>
        </p:pic>
        <p:pic>
          <p:nvPicPr>
            <p:cNvPr id="14" name="Picture 13" descr="goat.jpg"/>
            <p:cNvPicPr>
              <a:picLocks noChangeAspect="1"/>
            </p:cNvPicPr>
            <p:nvPr/>
          </p:nvPicPr>
          <p:blipFill>
            <a:blip r:embed="rId5">
              <a:extLst>
                <a:ext uri="{BEBA8EAE-BF5A-486C-A8C5-ECC9F3942E4B}">
                  <a14:imgProps xmlns:a14="http://schemas.microsoft.com/office/drawing/2010/main">
                    <a14:imgLayer r:embed="rId7">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1612791" y="4593173"/>
              <a:ext cx="944101" cy="1109577"/>
            </a:xfrm>
            <a:prstGeom prst="rect">
              <a:avLst/>
            </a:prstGeom>
          </p:spPr>
        </p:pic>
        <p:sp>
          <p:nvSpPr>
            <p:cNvPr id="20" name="TextBox 19"/>
            <p:cNvSpPr txBox="1"/>
            <p:nvPr/>
          </p:nvSpPr>
          <p:spPr>
            <a:xfrm>
              <a:off x="2812662" y="4773391"/>
              <a:ext cx="1961443" cy="923330"/>
            </a:xfrm>
            <a:prstGeom prst="rect">
              <a:avLst/>
            </a:prstGeom>
            <a:noFill/>
          </p:spPr>
          <p:txBody>
            <a:bodyPr wrap="square" rtlCol="0">
              <a:spAutoFit/>
            </a:bodyPr>
            <a:lstStyle/>
            <a:p>
              <a:pPr algn="ctr"/>
              <a:r>
                <a:rPr lang="en-US" dirty="0" smtClean="0"/>
                <a:t>2 goats behind the 3 doors</a:t>
              </a:r>
            </a:p>
            <a:p>
              <a:pPr algn="ctr"/>
              <a:endParaRPr lang="en-US" dirty="0"/>
            </a:p>
          </p:txBody>
        </p:sp>
        <p:sp>
          <p:nvSpPr>
            <p:cNvPr id="22" name="TextBox 21"/>
            <p:cNvSpPr txBox="1"/>
            <p:nvPr/>
          </p:nvSpPr>
          <p:spPr>
            <a:xfrm>
              <a:off x="4797158" y="4927483"/>
              <a:ext cx="352767" cy="369332"/>
            </a:xfrm>
            <a:prstGeom prst="rect">
              <a:avLst/>
            </a:prstGeom>
            <a:noFill/>
          </p:spPr>
          <p:txBody>
            <a:bodyPr wrap="square" rtlCol="0">
              <a:spAutoFit/>
            </a:bodyPr>
            <a:lstStyle/>
            <a:p>
              <a:r>
                <a:rPr lang="en-US" dirty="0" smtClean="0"/>
                <a:t>=</a:t>
              </a:r>
              <a:endParaRPr lang="en-US" dirty="0"/>
            </a:p>
          </p:txBody>
        </p:sp>
        <p:sp>
          <p:nvSpPr>
            <p:cNvPr id="23" name="TextBox 22"/>
            <p:cNvSpPr txBox="1"/>
            <p:nvPr/>
          </p:nvSpPr>
          <p:spPr>
            <a:xfrm>
              <a:off x="5750092" y="4927483"/>
              <a:ext cx="352767"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5126407" y="4816575"/>
              <a:ext cx="623685" cy="923330"/>
            </a:xfrm>
            <a:prstGeom prst="rect">
              <a:avLst/>
            </a:prstGeom>
            <a:noFill/>
          </p:spPr>
          <p:txBody>
            <a:bodyPr wrap="square" rtlCol="0">
              <a:spAutoFit/>
            </a:bodyPr>
            <a:lstStyle/>
            <a:p>
              <a:pPr algn="ctr"/>
              <a:r>
                <a:rPr lang="en-US" u="sng" dirty="0"/>
                <a:t>2</a:t>
              </a:r>
              <a:endParaRPr lang="en-US" dirty="0" smtClean="0"/>
            </a:p>
            <a:p>
              <a:pPr algn="ctr"/>
              <a:r>
                <a:rPr lang="en-US" dirty="0" smtClean="0"/>
                <a:t>3</a:t>
              </a:r>
            </a:p>
            <a:p>
              <a:pPr algn="ctr"/>
              <a:endParaRPr lang="en-US" dirty="0"/>
            </a:p>
          </p:txBody>
        </p:sp>
        <p:sp>
          <p:nvSpPr>
            <p:cNvPr id="26" name="TextBox 25"/>
            <p:cNvSpPr txBox="1"/>
            <p:nvPr/>
          </p:nvSpPr>
          <p:spPr>
            <a:xfrm>
              <a:off x="6291000" y="4773391"/>
              <a:ext cx="2281224" cy="923330"/>
            </a:xfrm>
            <a:prstGeom prst="rect">
              <a:avLst/>
            </a:prstGeom>
            <a:noFill/>
          </p:spPr>
          <p:txBody>
            <a:bodyPr wrap="square" rtlCol="0">
              <a:spAutoFit/>
            </a:bodyPr>
            <a:lstStyle/>
            <a:p>
              <a:r>
                <a:rPr lang="en-US" dirty="0" smtClean="0"/>
                <a:t>66% of choosing a goat as your first choice</a:t>
              </a:r>
              <a:endParaRPr lang="en-US" dirty="0"/>
            </a:p>
          </p:txBody>
        </p:sp>
      </p:grpSp>
      <p:sp>
        <p:nvSpPr>
          <p:cNvPr id="29" name="TextBox 28"/>
          <p:cNvSpPr txBox="1"/>
          <p:nvPr/>
        </p:nvSpPr>
        <p:spPr>
          <a:xfrm>
            <a:off x="850285" y="2433958"/>
            <a:ext cx="3551182" cy="369332"/>
          </a:xfrm>
          <a:prstGeom prst="rect">
            <a:avLst/>
          </a:prstGeom>
          <a:noFill/>
        </p:spPr>
        <p:txBody>
          <a:bodyPr wrap="square" rtlCol="0">
            <a:spAutoFit/>
          </a:bodyPr>
          <a:lstStyle/>
          <a:p>
            <a:r>
              <a:rPr lang="en-US" dirty="0" smtClean="0"/>
              <a:t>When you first pick a door,</a:t>
            </a:r>
            <a:endParaRPr lang="en-US" dirty="0"/>
          </a:p>
        </p:txBody>
      </p:sp>
    </p:spTree>
    <p:extLst>
      <p:ext uri="{BB962C8B-B14F-4D97-AF65-F5344CB8AC3E}">
        <p14:creationId xmlns:p14="http://schemas.microsoft.com/office/powerpoint/2010/main" val="21075082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STAY</a:t>
            </a:r>
            <a:endParaRPr lang="en-US" dirty="0"/>
          </a:p>
        </p:txBody>
      </p:sp>
      <p:grpSp>
        <p:nvGrpSpPr>
          <p:cNvPr id="27" name="Group 26"/>
          <p:cNvGrpSpPr/>
          <p:nvPr/>
        </p:nvGrpSpPr>
        <p:grpSpPr>
          <a:xfrm>
            <a:off x="374184" y="2914650"/>
            <a:ext cx="8198040" cy="1657226"/>
            <a:chOff x="374184" y="2306538"/>
            <a:chExt cx="8198040" cy="1657226"/>
          </a:xfrm>
        </p:grpSpPr>
        <p:pic>
          <p:nvPicPr>
            <p:cNvPr id="15" name="Picture 14" descr="car.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374184" y="2306538"/>
              <a:ext cx="2873092" cy="1657226"/>
            </a:xfrm>
            <a:prstGeom prst="rect">
              <a:avLst/>
            </a:prstGeom>
          </p:spPr>
        </p:pic>
        <p:sp>
          <p:nvSpPr>
            <p:cNvPr id="19" name="TextBox 18"/>
            <p:cNvSpPr txBox="1"/>
            <p:nvPr/>
          </p:nvSpPr>
          <p:spPr>
            <a:xfrm>
              <a:off x="3037071" y="2936097"/>
              <a:ext cx="5535153" cy="369332"/>
            </a:xfrm>
            <a:prstGeom prst="rect">
              <a:avLst/>
            </a:prstGeom>
            <a:noFill/>
          </p:spPr>
          <p:txBody>
            <a:bodyPr wrap="square" rtlCol="0">
              <a:spAutoFit/>
            </a:bodyPr>
            <a:lstStyle/>
            <a:p>
              <a:r>
                <a:rPr lang="en-US" dirty="0" smtClean="0">
                  <a:solidFill>
                    <a:schemeClr val="accent1"/>
                  </a:solidFill>
                </a:rPr>
                <a:t>33% </a:t>
              </a:r>
              <a:r>
                <a:rPr lang="en-US" dirty="0" smtClean="0"/>
                <a:t>chance of having chosen the car</a:t>
              </a:r>
              <a:endParaRPr lang="en-US" dirty="0"/>
            </a:p>
          </p:txBody>
        </p:sp>
      </p:grpSp>
      <p:grpSp>
        <p:nvGrpSpPr>
          <p:cNvPr id="28" name="Group 27"/>
          <p:cNvGrpSpPr/>
          <p:nvPr/>
        </p:nvGrpSpPr>
        <p:grpSpPr>
          <a:xfrm>
            <a:off x="813184" y="4890328"/>
            <a:ext cx="7759040" cy="1109577"/>
            <a:chOff x="813184" y="4593173"/>
            <a:chExt cx="7759040" cy="1109577"/>
          </a:xfrm>
        </p:grpSpPr>
        <p:pic>
          <p:nvPicPr>
            <p:cNvPr id="13" name="Picture 12" descr="goat.jpg"/>
            <p:cNvPicPr>
              <a:picLocks noChangeAspect="1"/>
            </p:cNvPicPr>
            <p:nvPr/>
          </p:nvPicPr>
          <p:blipFill>
            <a:blip r:embed="rId5">
              <a:extLst>
                <a:ext uri="{BEBA8EAE-BF5A-486C-A8C5-ECC9F3942E4B}">
                  <a14:imgProps xmlns:a14="http://schemas.microsoft.com/office/drawing/2010/main">
                    <a14:imgLayer r:embed="rId6">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813184" y="4593173"/>
              <a:ext cx="944101" cy="1109577"/>
            </a:xfrm>
            <a:prstGeom prst="rect">
              <a:avLst/>
            </a:prstGeom>
          </p:spPr>
        </p:pic>
        <p:pic>
          <p:nvPicPr>
            <p:cNvPr id="14" name="Picture 13" descr="goat.jpg"/>
            <p:cNvPicPr>
              <a:picLocks noChangeAspect="1"/>
            </p:cNvPicPr>
            <p:nvPr/>
          </p:nvPicPr>
          <p:blipFill>
            <a:blip r:embed="rId5">
              <a:extLst>
                <a:ext uri="{BEBA8EAE-BF5A-486C-A8C5-ECC9F3942E4B}">
                  <a14:imgProps xmlns:a14="http://schemas.microsoft.com/office/drawing/2010/main">
                    <a14:imgLayer r:embed="rId7">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1612791" y="4593173"/>
              <a:ext cx="944101" cy="1109577"/>
            </a:xfrm>
            <a:prstGeom prst="rect">
              <a:avLst/>
            </a:prstGeom>
          </p:spPr>
        </p:pic>
        <p:sp>
          <p:nvSpPr>
            <p:cNvPr id="26" name="TextBox 25"/>
            <p:cNvSpPr txBox="1"/>
            <p:nvPr/>
          </p:nvSpPr>
          <p:spPr>
            <a:xfrm>
              <a:off x="3037071" y="4958057"/>
              <a:ext cx="5535153" cy="369332"/>
            </a:xfrm>
            <a:prstGeom prst="rect">
              <a:avLst/>
            </a:prstGeom>
            <a:noFill/>
          </p:spPr>
          <p:txBody>
            <a:bodyPr wrap="square" rtlCol="0">
              <a:spAutoFit/>
            </a:bodyPr>
            <a:lstStyle/>
            <a:p>
              <a:r>
                <a:rPr lang="en-US" dirty="0" smtClean="0">
                  <a:solidFill>
                    <a:srgbClr val="AD0101"/>
                  </a:solidFill>
                </a:rPr>
                <a:t>66% </a:t>
              </a:r>
              <a:r>
                <a:rPr lang="en-US" dirty="0" smtClean="0"/>
                <a:t>chance of having chosen a goat</a:t>
              </a:r>
              <a:endParaRPr lang="en-US" dirty="0"/>
            </a:p>
          </p:txBody>
        </p:sp>
      </p:grpSp>
      <p:sp>
        <p:nvSpPr>
          <p:cNvPr id="29" name="TextBox 28"/>
          <p:cNvSpPr txBox="1"/>
          <p:nvPr/>
        </p:nvSpPr>
        <p:spPr>
          <a:xfrm>
            <a:off x="850284" y="2433958"/>
            <a:ext cx="7721939" cy="369332"/>
          </a:xfrm>
          <a:prstGeom prst="rect">
            <a:avLst/>
          </a:prstGeom>
          <a:noFill/>
        </p:spPr>
        <p:txBody>
          <a:bodyPr wrap="square" rtlCol="0">
            <a:spAutoFit/>
          </a:bodyPr>
          <a:lstStyle/>
          <a:p>
            <a:r>
              <a:rPr lang="en-US" dirty="0" smtClean="0"/>
              <a:t>It doesn’t matter which goat door the host opens, you still have a </a:t>
            </a:r>
            <a:endParaRPr lang="en-US" dirty="0"/>
          </a:p>
        </p:txBody>
      </p:sp>
    </p:spTree>
    <p:extLst>
      <p:ext uri="{BB962C8B-B14F-4D97-AF65-F5344CB8AC3E}">
        <p14:creationId xmlns:p14="http://schemas.microsoft.com/office/powerpoint/2010/main" val="3039887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oat.jpg"/>
          <p:cNvPicPr>
            <a:picLocks noChangeAspect="1"/>
          </p:cNvPicPr>
          <p:nvPr/>
        </p:nvPicPr>
        <p:blipFill>
          <a:blip r:embed="rId3">
            <a:extLst>
              <a:ext uri="{BEBA8EAE-BF5A-486C-A8C5-ECC9F3942E4B}">
                <a14:imgProps xmlns:a14="http://schemas.microsoft.com/office/drawing/2010/main">
                  <a14:imgLayer r:embed="rId4">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7705557" y="3727543"/>
            <a:ext cx="944101" cy="1109577"/>
          </a:xfrm>
          <a:prstGeom prst="rect">
            <a:avLst/>
          </a:prstGeom>
        </p:spPr>
      </p:pic>
      <p:pic>
        <p:nvPicPr>
          <p:cNvPr id="21" name="Picture 20" descr="goat.jpg"/>
          <p:cNvPicPr>
            <a:picLocks noChangeAspect="1"/>
          </p:cNvPicPr>
          <p:nvPr/>
        </p:nvPicPr>
        <p:blipFill>
          <a:blip r:embed="rId3">
            <a:extLst>
              <a:ext uri="{BEBA8EAE-BF5A-486C-A8C5-ECC9F3942E4B}">
                <a14:imgProps xmlns:a14="http://schemas.microsoft.com/office/drawing/2010/main">
                  <a14:imgLayer r:embed="rId5">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6155669" y="3727543"/>
            <a:ext cx="944101" cy="1109577"/>
          </a:xfrm>
          <a:prstGeom prst="rect">
            <a:avLst/>
          </a:prstGeom>
        </p:spPr>
      </p:pic>
      <p:sp>
        <p:nvSpPr>
          <p:cNvPr id="2" name="Title 1"/>
          <p:cNvSpPr>
            <a:spLocks noGrp="1"/>
          </p:cNvSpPr>
          <p:nvPr>
            <p:ph type="title"/>
          </p:nvPr>
        </p:nvSpPr>
        <p:spPr/>
        <p:txBody>
          <a:bodyPr/>
          <a:lstStyle/>
          <a:p>
            <a:r>
              <a:rPr lang="en-US" dirty="0" smtClean="0"/>
              <a:t>If you SWITCH</a:t>
            </a:r>
            <a:endParaRPr lang="en-US" dirty="0"/>
          </a:p>
        </p:txBody>
      </p:sp>
      <p:sp>
        <p:nvSpPr>
          <p:cNvPr id="12" name="Content Placeholder 2"/>
          <p:cNvSpPr>
            <a:spLocks noGrp="1"/>
          </p:cNvSpPr>
          <p:nvPr>
            <p:ph idx="1"/>
          </p:nvPr>
        </p:nvSpPr>
        <p:spPr>
          <a:xfrm>
            <a:off x="111891" y="2626966"/>
            <a:ext cx="3836065" cy="3670767"/>
          </a:xfrm>
        </p:spPr>
        <p:txBody>
          <a:bodyPr>
            <a:normAutofit/>
          </a:bodyPr>
          <a:lstStyle/>
          <a:p>
            <a:r>
              <a:rPr lang="en-US" dirty="0" smtClean="0"/>
              <a:t>Remember,</a:t>
            </a:r>
            <a:r>
              <a:rPr lang="en-US" dirty="0"/>
              <a:t> you have a </a:t>
            </a:r>
            <a:r>
              <a:rPr lang="en-US" dirty="0">
                <a:solidFill>
                  <a:srgbClr val="AD0101"/>
                </a:solidFill>
              </a:rPr>
              <a:t>33%</a:t>
            </a:r>
            <a:r>
              <a:rPr lang="en-US" dirty="0"/>
              <a:t> chance of having chosen the car during the first round.</a:t>
            </a:r>
          </a:p>
          <a:p>
            <a:r>
              <a:rPr lang="en-US" dirty="0"/>
              <a:t>This means that if you swap, you will end up with a goat. In other words, </a:t>
            </a:r>
            <a:r>
              <a:rPr lang="en-US" dirty="0">
                <a:solidFill>
                  <a:srgbClr val="AD0101"/>
                </a:solidFill>
              </a:rPr>
              <a:t>33% </a:t>
            </a:r>
            <a:r>
              <a:rPr lang="en-US" dirty="0"/>
              <a:t>of the times that you swap, you will end up with a goat. </a:t>
            </a:r>
            <a:endParaRPr lang="en-US" dirty="0" smtClean="0"/>
          </a:p>
          <a:p>
            <a:pPr marL="0" indent="0">
              <a:buNone/>
            </a:pPr>
            <a:endParaRPr lang="en-US" dirty="0" smtClean="0"/>
          </a:p>
        </p:txBody>
      </p:sp>
      <p:pic>
        <p:nvPicPr>
          <p:cNvPr id="17" name="Picture 16" descr="door2.jpg"/>
          <p:cNvPicPr>
            <a:picLocks noChangeAspect="1"/>
          </p:cNvPicPr>
          <p:nvPr/>
        </p:nvPicPr>
        <p:blipFill rotWithShape="1">
          <a:blip r:embed="rId6">
            <a:alphaModFix/>
            <a:extLst>
              <a:ext uri="{28A0092B-C50C-407E-A947-70E740481C1C}">
                <a14:useLocalDpi xmlns:a14="http://schemas.microsoft.com/office/drawing/2010/main" val="0"/>
              </a:ext>
            </a:extLst>
          </a:blip>
          <a:srcRect l="40809" t="26618" r="30407" b="4049"/>
          <a:stretch/>
        </p:blipFill>
        <p:spPr>
          <a:xfrm>
            <a:off x="7486219" y="2626966"/>
            <a:ext cx="1287683" cy="2330869"/>
          </a:xfrm>
          <a:prstGeom prst="rect">
            <a:avLst/>
          </a:prstGeom>
        </p:spPr>
      </p:pic>
      <p:pic>
        <p:nvPicPr>
          <p:cNvPr id="18" name="Picture 17" descr="door3.jpg"/>
          <p:cNvPicPr>
            <a:picLocks noChangeAspect="1"/>
          </p:cNvPicPr>
          <p:nvPr/>
        </p:nvPicPr>
        <p:blipFill rotWithShape="1">
          <a:blip r:embed="rId7">
            <a:alphaModFix/>
            <a:extLst>
              <a:ext uri="{28A0092B-C50C-407E-A947-70E740481C1C}">
                <a14:useLocalDpi xmlns:a14="http://schemas.microsoft.com/office/drawing/2010/main" val="0"/>
              </a:ext>
            </a:extLst>
          </a:blip>
          <a:srcRect b="4846"/>
          <a:stretch/>
        </p:blipFill>
        <p:spPr>
          <a:xfrm>
            <a:off x="5823136" y="2535778"/>
            <a:ext cx="1594058" cy="2422057"/>
          </a:xfrm>
          <a:prstGeom prst="rect">
            <a:avLst/>
          </a:prstGeom>
        </p:spPr>
      </p:pic>
      <p:pic>
        <p:nvPicPr>
          <p:cNvPr id="20" name="Picture 19" descr="car.jpg"/>
          <p:cNvPicPr>
            <a:picLocks noChangeAspect="1"/>
          </p:cNvPicPr>
          <p:nvPr/>
        </p:nvPicPr>
        <p:blipFill rotWithShape="1">
          <a:blip r:embed="rId8">
            <a:extLst>
              <a:ext uri="{BEBA8EAE-BF5A-486C-A8C5-ECC9F3942E4B}">
                <a14:imgProps xmlns:a14="http://schemas.microsoft.com/office/drawing/2010/main">
                  <a14:imgLayer r:embed="rId9">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4309735" y="3727543"/>
            <a:ext cx="1582423" cy="912756"/>
          </a:xfrm>
          <a:prstGeom prst="rect">
            <a:avLst/>
          </a:prstGeom>
        </p:spPr>
      </p:pic>
      <p:sp>
        <p:nvSpPr>
          <p:cNvPr id="3" name="Up Arrow 2"/>
          <p:cNvSpPr/>
          <p:nvPr/>
        </p:nvSpPr>
        <p:spPr>
          <a:xfrm>
            <a:off x="4817899" y="5080510"/>
            <a:ext cx="441755" cy="8283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or1.jpg"/>
          <p:cNvPicPr>
            <a:picLocks noChangeAspect="1"/>
          </p:cNvPicPr>
          <p:nvPr/>
        </p:nvPicPr>
        <p:blipFill rotWithShape="1">
          <a:blip r:embed="rId10">
            <a:alphaModFix/>
            <a:extLst>
              <a:ext uri="{28A0092B-C50C-407E-A947-70E740481C1C}">
                <a14:useLocalDpi xmlns:a14="http://schemas.microsoft.com/office/drawing/2010/main" val="0"/>
              </a:ext>
            </a:extLst>
          </a:blip>
          <a:srcRect l="26657" t="17955" r="26070" b="11591"/>
          <a:stretch/>
        </p:blipFill>
        <p:spPr>
          <a:xfrm>
            <a:off x="4427813" y="2635321"/>
            <a:ext cx="1266144" cy="2322514"/>
          </a:xfrm>
          <a:prstGeom prst="rect">
            <a:avLst/>
          </a:prstGeom>
        </p:spPr>
      </p:pic>
    </p:spTree>
    <p:extLst>
      <p:ext uri="{BB962C8B-B14F-4D97-AF65-F5344CB8AC3E}">
        <p14:creationId xmlns:p14="http://schemas.microsoft.com/office/powerpoint/2010/main" val="2837558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1.18291E-6 3.32716E-6 L 0.33681 3.32716E-6 " pathEditMode="relative" rAng="0" ptsTypes="AA">
                                      <p:cBhvr>
                                        <p:cTn id="17" dur="2000" fill="hold"/>
                                        <p:tgtEl>
                                          <p:spTgt spid="3"/>
                                        </p:tgtEl>
                                        <p:attrNameLst>
                                          <p:attrName>ppt_x</p:attrName>
                                          <p:attrName>ppt_y</p:attrName>
                                        </p:attrNameLst>
                                      </p:cBhvr>
                                      <p:rCtr x="16832" y="0"/>
                                    </p:animMotion>
                                  </p:childTnLst>
                                </p:cTn>
                              </p:par>
                            </p:childTnLst>
                          </p:cTn>
                        </p:par>
                        <p:par>
                          <p:cTn id="18" fill="hold">
                            <p:stCondLst>
                              <p:cond delay="2000"/>
                            </p:stCondLst>
                            <p:childTnLst>
                              <p:par>
                                <p:cTn id="19" presetID="9" presetClass="emph" presetSubtype="0" nodeType="afterEffect">
                                  <p:stCondLst>
                                    <p:cond delay="0"/>
                                  </p:stCondLst>
                                  <p:childTnLst>
                                    <p:set>
                                      <p:cBhvr rctx="PPT">
                                        <p:cTn id="20" dur="indefinite"/>
                                        <p:tgtEl>
                                          <p:spTgt spid="17"/>
                                        </p:tgtEl>
                                        <p:attrNameLst>
                                          <p:attrName>style.opacity</p:attrName>
                                        </p:attrNameLst>
                                      </p:cBhvr>
                                      <p:to>
                                        <p:strVal val="0.5"/>
                                      </p:to>
                                    </p:set>
                                    <p:animEffect filter="image" prLst="opacity: 0.5">
                                      <p:cBhvr rctx="IE">
                                        <p:cTn id="21"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oat.jpg"/>
          <p:cNvPicPr>
            <a:picLocks noChangeAspect="1"/>
          </p:cNvPicPr>
          <p:nvPr/>
        </p:nvPicPr>
        <p:blipFill>
          <a:blip r:embed="rId3">
            <a:extLst>
              <a:ext uri="{BEBA8EAE-BF5A-486C-A8C5-ECC9F3942E4B}">
                <a14:imgProps xmlns:a14="http://schemas.microsoft.com/office/drawing/2010/main">
                  <a14:imgLayer r:embed="rId4">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4640876" y="3727543"/>
            <a:ext cx="944101" cy="1109577"/>
          </a:xfrm>
          <a:prstGeom prst="rect">
            <a:avLst/>
          </a:prstGeom>
        </p:spPr>
      </p:pic>
      <p:pic>
        <p:nvPicPr>
          <p:cNvPr id="21" name="Picture 20" descr="goat.jpg"/>
          <p:cNvPicPr>
            <a:picLocks noChangeAspect="1"/>
          </p:cNvPicPr>
          <p:nvPr/>
        </p:nvPicPr>
        <p:blipFill>
          <a:blip r:embed="rId3">
            <a:extLst>
              <a:ext uri="{BEBA8EAE-BF5A-486C-A8C5-ECC9F3942E4B}">
                <a14:imgProps xmlns:a14="http://schemas.microsoft.com/office/drawing/2010/main">
                  <a14:imgLayer r:embed="rId5">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6155669" y="3727543"/>
            <a:ext cx="944101" cy="1109577"/>
          </a:xfrm>
          <a:prstGeom prst="rect">
            <a:avLst/>
          </a:prstGeom>
        </p:spPr>
      </p:pic>
      <p:sp>
        <p:nvSpPr>
          <p:cNvPr id="2" name="Title 1"/>
          <p:cNvSpPr>
            <a:spLocks noGrp="1"/>
          </p:cNvSpPr>
          <p:nvPr>
            <p:ph type="title"/>
          </p:nvPr>
        </p:nvSpPr>
        <p:spPr/>
        <p:txBody>
          <a:bodyPr/>
          <a:lstStyle/>
          <a:p>
            <a:r>
              <a:rPr lang="en-US" dirty="0" smtClean="0"/>
              <a:t>If you SWITCH</a:t>
            </a:r>
            <a:endParaRPr lang="en-US" dirty="0"/>
          </a:p>
        </p:txBody>
      </p:sp>
      <p:sp>
        <p:nvSpPr>
          <p:cNvPr id="12" name="Content Placeholder 2"/>
          <p:cNvSpPr>
            <a:spLocks noGrp="1"/>
          </p:cNvSpPr>
          <p:nvPr>
            <p:ph idx="1"/>
          </p:nvPr>
        </p:nvSpPr>
        <p:spPr>
          <a:xfrm>
            <a:off x="111891" y="2626966"/>
            <a:ext cx="3836065" cy="3670767"/>
          </a:xfrm>
        </p:spPr>
        <p:txBody>
          <a:bodyPr>
            <a:normAutofit lnSpcReduction="10000"/>
          </a:bodyPr>
          <a:lstStyle/>
          <a:p>
            <a:r>
              <a:rPr lang="en-US" dirty="0"/>
              <a:t>If you picked a goat the first time (a 66% chance) </a:t>
            </a:r>
            <a:r>
              <a:rPr lang="en-US" b="1" dirty="0"/>
              <a:t>the host will only have one other goat to reveal.</a:t>
            </a:r>
            <a:r>
              <a:rPr lang="en-US" dirty="0"/>
              <a:t> This means that </a:t>
            </a:r>
            <a:r>
              <a:rPr lang="en-US" i="1" dirty="0"/>
              <a:t>every time </a:t>
            </a:r>
            <a:r>
              <a:rPr lang="en-US" dirty="0"/>
              <a:t>you pick a goat first, if you swap, you will get the car.</a:t>
            </a:r>
          </a:p>
          <a:p>
            <a:r>
              <a:rPr lang="en-US" dirty="0"/>
              <a:t>In other words, if you swap, you have a 66% chance of winning the car.</a:t>
            </a:r>
          </a:p>
          <a:p>
            <a:pPr marL="0" indent="0">
              <a:buNone/>
            </a:pPr>
            <a:endParaRPr lang="en-US" dirty="0" smtClean="0"/>
          </a:p>
        </p:txBody>
      </p:sp>
      <p:pic>
        <p:nvPicPr>
          <p:cNvPr id="18" name="Picture 17" descr="door3.jpg"/>
          <p:cNvPicPr>
            <a:picLocks noChangeAspect="1"/>
          </p:cNvPicPr>
          <p:nvPr/>
        </p:nvPicPr>
        <p:blipFill rotWithShape="1">
          <a:blip r:embed="rId6">
            <a:alphaModFix/>
            <a:extLst>
              <a:ext uri="{28A0092B-C50C-407E-A947-70E740481C1C}">
                <a14:useLocalDpi xmlns:a14="http://schemas.microsoft.com/office/drawing/2010/main" val="0"/>
              </a:ext>
            </a:extLst>
          </a:blip>
          <a:srcRect b="4846"/>
          <a:stretch/>
        </p:blipFill>
        <p:spPr>
          <a:xfrm>
            <a:off x="5823136" y="2535778"/>
            <a:ext cx="1594058" cy="2422057"/>
          </a:xfrm>
          <a:prstGeom prst="rect">
            <a:avLst/>
          </a:prstGeom>
        </p:spPr>
      </p:pic>
      <p:pic>
        <p:nvPicPr>
          <p:cNvPr id="16" name="Picture 15" descr="door1.jpg"/>
          <p:cNvPicPr>
            <a:picLocks noChangeAspect="1"/>
          </p:cNvPicPr>
          <p:nvPr/>
        </p:nvPicPr>
        <p:blipFill rotWithShape="1">
          <a:blip r:embed="rId7">
            <a:alphaModFix/>
            <a:extLst>
              <a:ext uri="{28A0092B-C50C-407E-A947-70E740481C1C}">
                <a14:useLocalDpi xmlns:a14="http://schemas.microsoft.com/office/drawing/2010/main" val="0"/>
              </a:ext>
            </a:extLst>
          </a:blip>
          <a:srcRect l="26657" t="17955" r="26070" b="11591"/>
          <a:stretch/>
        </p:blipFill>
        <p:spPr>
          <a:xfrm>
            <a:off x="4431127" y="2640772"/>
            <a:ext cx="1266144" cy="2322514"/>
          </a:xfrm>
          <a:prstGeom prst="rect">
            <a:avLst/>
          </a:prstGeom>
        </p:spPr>
      </p:pic>
      <p:sp>
        <p:nvSpPr>
          <p:cNvPr id="3" name="Up Arrow 2"/>
          <p:cNvSpPr/>
          <p:nvPr/>
        </p:nvSpPr>
        <p:spPr>
          <a:xfrm>
            <a:off x="4817899" y="5080510"/>
            <a:ext cx="441755" cy="8283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ar.jpg"/>
          <p:cNvPicPr>
            <a:picLocks noChangeAspect="1"/>
          </p:cNvPicPr>
          <p:nvPr/>
        </p:nvPicPr>
        <p:blipFill rotWithShape="1">
          <a:blip r:embed="rId8">
            <a:extLst>
              <a:ext uri="{BEBA8EAE-BF5A-486C-A8C5-ECC9F3942E4B}">
                <a14:imgProps xmlns:a14="http://schemas.microsoft.com/office/drawing/2010/main">
                  <a14:imgLayer r:embed="rId9">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7389584" y="3727543"/>
            <a:ext cx="1582423" cy="912756"/>
          </a:xfrm>
          <a:prstGeom prst="rect">
            <a:avLst/>
          </a:prstGeom>
        </p:spPr>
      </p:pic>
      <p:pic>
        <p:nvPicPr>
          <p:cNvPr id="17" name="Picture 16" descr="door2.jpg"/>
          <p:cNvPicPr>
            <a:picLocks noChangeAspect="1"/>
          </p:cNvPicPr>
          <p:nvPr/>
        </p:nvPicPr>
        <p:blipFill rotWithShape="1">
          <a:blip r:embed="rId10">
            <a:alphaModFix/>
            <a:extLst>
              <a:ext uri="{28A0092B-C50C-407E-A947-70E740481C1C}">
                <a14:useLocalDpi xmlns:a14="http://schemas.microsoft.com/office/drawing/2010/main" val="0"/>
              </a:ext>
            </a:extLst>
          </a:blip>
          <a:srcRect l="40809" t="26618" r="30407" b="4049"/>
          <a:stretch/>
        </p:blipFill>
        <p:spPr>
          <a:xfrm>
            <a:off x="7486219" y="2626966"/>
            <a:ext cx="1287683" cy="2330869"/>
          </a:xfrm>
          <a:prstGeom prst="rect">
            <a:avLst/>
          </a:prstGeom>
        </p:spPr>
      </p:pic>
    </p:spTree>
    <p:extLst>
      <p:ext uri="{BB962C8B-B14F-4D97-AF65-F5344CB8AC3E}">
        <p14:creationId xmlns:p14="http://schemas.microsoft.com/office/powerpoint/2010/main" val="778889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1.18291E-6 3.32716E-6 L 0.33681 3.32716E-6 " pathEditMode="relative" rAng="0" ptsTypes="AA">
                                      <p:cBhvr>
                                        <p:cTn id="17" dur="2000" fill="hold"/>
                                        <p:tgtEl>
                                          <p:spTgt spid="3"/>
                                        </p:tgtEl>
                                        <p:attrNameLst>
                                          <p:attrName>ppt_x</p:attrName>
                                          <p:attrName>ppt_y</p:attrName>
                                        </p:attrNameLst>
                                      </p:cBhvr>
                                      <p:rCtr x="16832" y="0"/>
                                    </p:animMotion>
                                  </p:childTnLst>
                                </p:cTn>
                              </p:par>
                            </p:childTnLst>
                          </p:cTn>
                        </p:par>
                        <p:par>
                          <p:cTn id="18" fill="hold">
                            <p:stCondLst>
                              <p:cond delay="2000"/>
                            </p:stCondLst>
                            <p:childTnLst>
                              <p:par>
                                <p:cTn id="19" presetID="9" presetClass="emph" presetSubtype="0" nodeType="afterEffect">
                                  <p:stCondLst>
                                    <p:cond delay="0"/>
                                  </p:stCondLst>
                                  <p:childTnLst>
                                    <p:set>
                                      <p:cBhvr rctx="PPT">
                                        <p:cTn id="20" dur="indefinite"/>
                                        <p:tgtEl>
                                          <p:spTgt spid="17"/>
                                        </p:tgtEl>
                                        <p:attrNameLst>
                                          <p:attrName>style.opacity</p:attrName>
                                        </p:attrNameLst>
                                      </p:cBhvr>
                                      <p:to>
                                        <p:strVal val="0.5"/>
                                      </p:to>
                                    </p:set>
                                    <p:animEffect filter="image" prLst="opacity: 0.5">
                                      <p:cBhvr rctx="IE">
                                        <p:cTn id="21"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Text Placeholder 2"/>
          <p:cNvSpPr>
            <a:spLocks noGrp="1"/>
          </p:cNvSpPr>
          <p:nvPr>
            <p:ph type="body" idx="1"/>
          </p:nvPr>
        </p:nvSpPr>
        <p:spPr/>
        <p:txBody>
          <a:bodyPr/>
          <a:lstStyle/>
          <a:p>
            <a:r>
              <a:rPr lang="en-US" dirty="0" smtClean="0"/>
              <a:t>If you stay…</a:t>
            </a:r>
            <a:endParaRPr lang="en-US" dirty="0"/>
          </a:p>
        </p:txBody>
      </p:sp>
      <p:sp>
        <p:nvSpPr>
          <p:cNvPr id="4" name="Content Placeholder 3"/>
          <p:cNvSpPr>
            <a:spLocks noGrp="1"/>
          </p:cNvSpPr>
          <p:nvPr>
            <p:ph sz="half" idx="2"/>
          </p:nvPr>
        </p:nvSpPr>
        <p:spPr>
          <a:xfrm>
            <a:off x="1120588" y="3065929"/>
            <a:ext cx="2427263" cy="3211046"/>
          </a:xfrm>
        </p:spPr>
        <p:txBody>
          <a:bodyPr/>
          <a:lstStyle/>
          <a:p>
            <a:r>
              <a:rPr lang="en-US" dirty="0" smtClean="0"/>
              <a:t>33% chance of winning a car</a:t>
            </a:r>
          </a:p>
          <a:p>
            <a:r>
              <a:rPr lang="en-US" dirty="0" smtClean="0"/>
              <a:t>66% chance of winning a goat</a:t>
            </a:r>
            <a:endParaRPr lang="en-US" dirty="0"/>
          </a:p>
        </p:txBody>
      </p:sp>
      <p:sp>
        <p:nvSpPr>
          <p:cNvPr id="5" name="Text Placeholder 4"/>
          <p:cNvSpPr>
            <a:spLocks noGrp="1"/>
          </p:cNvSpPr>
          <p:nvPr>
            <p:ph type="body" sz="quarter" idx="3"/>
          </p:nvPr>
        </p:nvSpPr>
        <p:spPr/>
        <p:txBody>
          <a:bodyPr/>
          <a:lstStyle/>
          <a:p>
            <a:r>
              <a:rPr lang="en-US" dirty="0" smtClean="0"/>
              <a:t>If you switch</a:t>
            </a:r>
            <a:endParaRPr lang="en-US" dirty="0"/>
          </a:p>
        </p:txBody>
      </p:sp>
      <p:sp>
        <p:nvSpPr>
          <p:cNvPr id="6" name="Content Placeholder 5"/>
          <p:cNvSpPr>
            <a:spLocks noGrp="1"/>
          </p:cNvSpPr>
          <p:nvPr>
            <p:ph sz="quarter" idx="4"/>
          </p:nvPr>
        </p:nvSpPr>
        <p:spPr>
          <a:xfrm>
            <a:off x="5147534" y="3065929"/>
            <a:ext cx="2624607" cy="3211046"/>
          </a:xfrm>
        </p:spPr>
        <p:txBody>
          <a:bodyPr/>
          <a:lstStyle/>
          <a:p>
            <a:r>
              <a:rPr lang="en-US" dirty="0" smtClean="0"/>
              <a:t>66% chance of winning a car</a:t>
            </a:r>
          </a:p>
          <a:p>
            <a:r>
              <a:rPr lang="en-US" dirty="0" smtClean="0"/>
              <a:t>33% chance of winning a goat</a:t>
            </a:r>
            <a:endParaRPr lang="en-US" dirty="0"/>
          </a:p>
        </p:txBody>
      </p:sp>
      <p:pic>
        <p:nvPicPr>
          <p:cNvPr id="8" name="Picture 7" descr="car.jpg"/>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3104325" y="2895600"/>
            <a:ext cx="1582423" cy="912756"/>
          </a:xfrm>
          <a:prstGeom prst="rect">
            <a:avLst/>
          </a:prstGeom>
        </p:spPr>
      </p:pic>
      <p:pic>
        <p:nvPicPr>
          <p:cNvPr id="9" name="Picture 8" descr="car.jpg"/>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7331390" y="2895600"/>
            <a:ext cx="1582423" cy="912756"/>
          </a:xfrm>
          <a:prstGeom prst="rect">
            <a:avLst/>
          </a:prstGeom>
        </p:spPr>
      </p:pic>
      <p:pic>
        <p:nvPicPr>
          <p:cNvPr id="10" name="Picture 9" descr="goat.jpg"/>
          <p:cNvPicPr>
            <a:picLocks noChangeAspect="1"/>
          </p:cNvPicPr>
          <p:nvPr/>
        </p:nvPicPr>
        <p:blipFill>
          <a:blip r:embed="rId4">
            <a:extLst>
              <a:ext uri="{BEBA8EAE-BF5A-486C-A8C5-ECC9F3942E4B}">
                <a14:imgProps xmlns:a14="http://schemas.microsoft.com/office/drawing/2010/main">
                  <a14:imgLayer r:embed="rId5">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3353281" y="3808356"/>
            <a:ext cx="702174" cy="825247"/>
          </a:xfrm>
          <a:prstGeom prst="rect">
            <a:avLst/>
          </a:prstGeom>
        </p:spPr>
      </p:pic>
      <p:pic>
        <p:nvPicPr>
          <p:cNvPr id="11" name="Picture 10" descr="goat.jpg"/>
          <p:cNvPicPr>
            <a:picLocks noChangeAspect="1"/>
          </p:cNvPicPr>
          <p:nvPr/>
        </p:nvPicPr>
        <p:blipFill>
          <a:blip r:embed="rId4">
            <a:extLst>
              <a:ext uri="{BEBA8EAE-BF5A-486C-A8C5-ECC9F3942E4B}">
                <a14:imgProps xmlns:a14="http://schemas.microsoft.com/office/drawing/2010/main">
                  <a14:imgLayer r:embed="rId6">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3984574" y="3808356"/>
            <a:ext cx="702174" cy="825247"/>
          </a:xfrm>
          <a:prstGeom prst="rect">
            <a:avLst/>
          </a:prstGeom>
        </p:spPr>
      </p:pic>
      <p:pic>
        <p:nvPicPr>
          <p:cNvPr id="12" name="Picture 11" descr="goat.jpg"/>
          <p:cNvPicPr>
            <a:picLocks noChangeAspect="1"/>
          </p:cNvPicPr>
          <p:nvPr/>
        </p:nvPicPr>
        <p:blipFill>
          <a:blip r:embed="rId4">
            <a:extLst>
              <a:ext uri="{BEBA8EAE-BF5A-486C-A8C5-ECC9F3942E4B}">
                <a14:imgProps xmlns:a14="http://schemas.microsoft.com/office/drawing/2010/main">
                  <a14:imgLayer r:embed="rId6">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7509465" y="3808356"/>
            <a:ext cx="702174" cy="825247"/>
          </a:xfrm>
          <a:prstGeom prst="rect">
            <a:avLst/>
          </a:prstGeom>
        </p:spPr>
      </p:pic>
      <p:pic>
        <p:nvPicPr>
          <p:cNvPr id="13" name="Picture 12" descr="goat.jpg"/>
          <p:cNvPicPr>
            <a:picLocks noChangeAspect="1"/>
          </p:cNvPicPr>
          <p:nvPr/>
        </p:nvPicPr>
        <p:blipFill>
          <a:blip r:embed="rId4">
            <a:extLst>
              <a:ext uri="{BEBA8EAE-BF5A-486C-A8C5-ECC9F3942E4B}">
                <a14:imgProps xmlns:a14="http://schemas.microsoft.com/office/drawing/2010/main">
                  <a14:imgLayer r:embed="rId6">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8115005" y="3808356"/>
            <a:ext cx="702174" cy="825247"/>
          </a:xfrm>
          <a:prstGeom prst="rect">
            <a:avLst/>
          </a:prstGeom>
        </p:spPr>
      </p:pic>
    </p:spTree>
    <p:extLst>
      <p:ext uri="{BB962C8B-B14F-4D97-AF65-F5344CB8AC3E}">
        <p14:creationId xmlns:p14="http://schemas.microsoft.com/office/powerpoint/2010/main" val="242745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a Deal…</a:t>
            </a:r>
            <a:endParaRPr lang="en-US" dirty="0"/>
          </a:p>
        </p:txBody>
      </p:sp>
      <p:grpSp>
        <p:nvGrpSpPr>
          <p:cNvPr id="10" name="Group 9"/>
          <p:cNvGrpSpPr/>
          <p:nvPr/>
        </p:nvGrpSpPr>
        <p:grpSpPr>
          <a:xfrm>
            <a:off x="935181" y="2540000"/>
            <a:ext cx="1951182" cy="3579092"/>
            <a:chOff x="935181" y="2540000"/>
            <a:chExt cx="1951182" cy="3579092"/>
          </a:xfrm>
        </p:grpSpPr>
        <p:pic>
          <p:nvPicPr>
            <p:cNvPr id="4" name="Picture 3" descr="door1.jpg"/>
            <p:cNvPicPr>
              <a:picLocks noChangeAspect="1"/>
            </p:cNvPicPr>
            <p:nvPr/>
          </p:nvPicPr>
          <p:blipFill rotWithShape="1">
            <a:blip r:embed="rId3">
              <a:extLst>
                <a:ext uri="{28A0092B-C50C-407E-A947-70E740481C1C}">
                  <a14:useLocalDpi xmlns:a14="http://schemas.microsoft.com/office/drawing/2010/main" val="0"/>
                </a:ext>
              </a:extLst>
            </a:blip>
            <a:srcRect l="26657" t="17955" r="26070" b="11591"/>
            <a:stretch/>
          </p:blipFill>
          <p:spPr>
            <a:xfrm>
              <a:off x="935181" y="2540000"/>
              <a:ext cx="1951182" cy="3579092"/>
            </a:xfrm>
            <a:prstGeom prst="rect">
              <a:avLst/>
            </a:prstGeom>
          </p:spPr>
        </p:pic>
        <p:sp>
          <p:nvSpPr>
            <p:cNvPr id="7" name="TextBox 6"/>
            <p:cNvSpPr txBox="1"/>
            <p:nvPr/>
          </p:nvSpPr>
          <p:spPr>
            <a:xfrm>
              <a:off x="1535547" y="4045925"/>
              <a:ext cx="738908" cy="1200329"/>
            </a:xfrm>
            <a:prstGeom prst="rect">
              <a:avLst/>
            </a:prstGeom>
            <a:noFill/>
          </p:spPr>
          <p:txBody>
            <a:bodyPr wrap="square" rtlCol="0">
              <a:spAutoFit/>
            </a:bodyPr>
            <a:lstStyle/>
            <a:p>
              <a:r>
                <a:rPr lang="en-US" sz="7200" dirty="0">
                  <a:solidFill>
                    <a:schemeClr val="bg1"/>
                  </a:solidFill>
                </a:rPr>
                <a:t>1</a:t>
              </a:r>
            </a:p>
          </p:txBody>
        </p:sp>
      </p:grpSp>
      <p:grpSp>
        <p:nvGrpSpPr>
          <p:cNvPr id="11" name="Group 10"/>
          <p:cNvGrpSpPr/>
          <p:nvPr/>
        </p:nvGrpSpPr>
        <p:grpSpPr>
          <a:xfrm>
            <a:off x="3278912" y="2329917"/>
            <a:ext cx="2493817" cy="3789175"/>
            <a:chOff x="3278912" y="2329917"/>
            <a:chExt cx="2493817" cy="3789175"/>
          </a:xfrm>
        </p:grpSpPr>
        <p:pic>
          <p:nvPicPr>
            <p:cNvPr id="6" name="Picture 5" descr="door3.jpg"/>
            <p:cNvPicPr>
              <a:picLocks noChangeAspect="1"/>
            </p:cNvPicPr>
            <p:nvPr/>
          </p:nvPicPr>
          <p:blipFill rotWithShape="1">
            <a:blip r:embed="rId4">
              <a:extLst>
                <a:ext uri="{28A0092B-C50C-407E-A947-70E740481C1C}">
                  <a14:useLocalDpi xmlns:a14="http://schemas.microsoft.com/office/drawing/2010/main" val="0"/>
                </a:ext>
              </a:extLst>
            </a:blip>
            <a:srcRect b="4846"/>
            <a:stretch/>
          </p:blipFill>
          <p:spPr>
            <a:xfrm>
              <a:off x="3278912" y="2329917"/>
              <a:ext cx="2493817" cy="3789175"/>
            </a:xfrm>
            <a:prstGeom prst="rect">
              <a:avLst/>
            </a:prstGeom>
          </p:spPr>
        </p:pic>
        <p:sp>
          <p:nvSpPr>
            <p:cNvPr id="8" name="TextBox 7"/>
            <p:cNvSpPr txBox="1"/>
            <p:nvPr/>
          </p:nvSpPr>
          <p:spPr>
            <a:xfrm>
              <a:off x="4147129" y="3999343"/>
              <a:ext cx="738908" cy="1200329"/>
            </a:xfrm>
            <a:prstGeom prst="rect">
              <a:avLst/>
            </a:prstGeom>
            <a:noFill/>
          </p:spPr>
          <p:txBody>
            <a:bodyPr wrap="square" rtlCol="0">
              <a:spAutoFit/>
            </a:bodyPr>
            <a:lstStyle/>
            <a:p>
              <a:r>
                <a:rPr lang="en-US" sz="7200" dirty="0" smtClean="0"/>
                <a:t>2</a:t>
              </a:r>
              <a:endParaRPr lang="en-US" sz="7200" dirty="0"/>
            </a:p>
          </p:txBody>
        </p:sp>
      </p:grpSp>
      <p:grpSp>
        <p:nvGrpSpPr>
          <p:cNvPr id="12" name="Group 11"/>
          <p:cNvGrpSpPr/>
          <p:nvPr/>
        </p:nvGrpSpPr>
        <p:grpSpPr>
          <a:xfrm>
            <a:off x="6081467" y="2540000"/>
            <a:ext cx="1977261" cy="3579092"/>
            <a:chOff x="6081467" y="2540000"/>
            <a:chExt cx="1977261" cy="3579092"/>
          </a:xfrm>
        </p:grpSpPr>
        <p:pic>
          <p:nvPicPr>
            <p:cNvPr id="5" name="Picture 4" descr="door2.jpg"/>
            <p:cNvPicPr>
              <a:picLocks noChangeAspect="1"/>
            </p:cNvPicPr>
            <p:nvPr/>
          </p:nvPicPr>
          <p:blipFill rotWithShape="1">
            <a:blip r:embed="rId5">
              <a:extLst>
                <a:ext uri="{28A0092B-C50C-407E-A947-70E740481C1C}">
                  <a14:useLocalDpi xmlns:a14="http://schemas.microsoft.com/office/drawing/2010/main" val="0"/>
                </a:ext>
              </a:extLst>
            </a:blip>
            <a:srcRect l="40809" t="26618" r="30407" b="4049"/>
            <a:stretch/>
          </p:blipFill>
          <p:spPr>
            <a:xfrm>
              <a:off x="6081467" y="2540000"/>
              <a:ext cx="1977261" cy="3579092"/>
            </a:xfrm>
            <a:prstGeom prst="rect">
              <a:avLst/>
            </a:prstGeom>
          </p:spPr>
        </p:pic>
        <p:sp>
          <p:nvSpPr>
            <p:cNvPr id="9" name="TextBox 8"/>
            <p:cNvSpPr txBox="1"/>
            <p:nvPr/>
          </p:nvSpPr>
          <p:spPr>
            <a:xfrm>
              <a:off x="6724074" y="3987798"/>
              <a:ext cx="738908" cy="1200329"/>
            </a:xfrm>
            <a:prstGeom prst="rect">
              <a:avLst/>
            </a:prstGeom>
            <a:noFill/>
          </p:spPr>
          <p:txBody>
            <a:bodyPr wrap="square" rtlCol="0">
              <a:spAutoFit/>
            </a:bodyPr>
            <a:lstStyle/>
            <a:p>
              <a:r>
                <a:rPr lang="en-US" sz="7200" dirty="0" smtClean="0">
                  <a:solidFill>
                    <a:schemeClr val="bg1"/>
                  </a:solidFill>
                </a:rPr>
                <a:t>3</a:t>
              </a:r>
              <a:endParaRPr lang="en-US" sz="7200" dirty="0">
                <a:solidFill>
                  <a:schemeClr val="bg1"/>
                </a:solidFill>
              </a:endParaRPr>
            </a:p>
          </p:txBody>
        </p:sp>
      </p:grpSp>
    </p:spTree>
    <p:extLst>
      <p:ext uri="{BB962C8B-B14F-4D97-AF65-F5344CB8AC3E}">
        <p14:creationId xmlns:p14="http://schemas.microsoft.com/office/powerpoint/2010/main" val="17084737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de doo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15" y="-1"/>
            <a:ext cx="6983066" cy="6972643"/>
          </a:xfrm>
          <a:prstGeom prst="rect">
            <a:avLst/>
          </a:prstGeom>
        </p:spPr>
      </p:pic>
      <p:sp>
        <p:nvSpPr>
          <p:cNvPr id="2" name="Title 1"/>
          <p:cNvSpPr>
            <a:spLocks noGrp="1"/>
          </p:cNvSpPr>
          <p:nvPr>
            <p:ph type="title"/>
          </p:nvPr>
        </p:nvSpPr>
        <p:spPr/>
        <p:txBody>
          <a:bodyPr/>
          <a:lstStyle/>
          <a:p>
            <a:r>
              <a:rPr lang="en-US" dirty="0" smtClean="0"/>
              <a:t>Behind one </a:t>
            </a:r>
            <a:r>
              <a:rPr lang="en-US" dirty="0"/>
              <a:t>d</a:t>
            </a:r>
            <a:r>
              <a:rPr lang="en-US" dirty="0" smtClean="0"/>
              <a:t>oor…</a:t>
            </a:r>
            <a:endParaRPr lang="en-US" dirty="0"/>
          </a:p>
        </p:txBody>
      </p:sp>
      <p:pic>
        <p:nvPicPr>
          <p:cNvPr id="4" name="Picture 3" descr="car.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3067" r="100000">
                        <a14:foregroundMark x1="77400" y1="53518" x2="77400" y2="53518"/>
                        <a14:foregroundMark x1="74400" y1="55757" x2="74400" y2="55757"/>
                        <a14:foregroundMark x1="72467" y1="55757" x2="72467" y2="55757"/>
                        <a14:foregroundMark x1="78800" y1="56610" x2="78800" y2="56610"/>
                        <a14:foregroundMark x1="22400" y1="55437" x2="22400" y2="55437"/>
                        <a14:foregroundMark x1="47867" y1="61620" x2="47867" y2="61620"/>
                        <a14:foregroundMark x1="21533" y1="30704" x2="21533" y2="30704"/>
                        <a14:foregroundMark x1="76467" y1="29851" x2="76467" y2="29851"/>
                        <a14:foregroundMark x1="73333" y1="32942" x2="73333" y2="32942"/>
                        <a14:foregroundMark x1="75600" y1="32729" x2="75600" y2="32729"/>
                        <a14:foregroundMark x1="22733" y1="33262" x2="22733" y2="33262"/>
                        <a14:foregroundMark x1="77200" y1="32729" x2="77200" y2="32729"/>
                        <a14:foregroundMark x1="19400" y1="32409" x2="19400" y2="32409"/>
                        <a14:backgroundMark x1="92467" y1="92217" x2="92467" y2="92217"/>
                        <a14:backgroundMark x1="71067" y1="97015" x2="71067" y2="97015"/>
                        <a14:backgroundMark x1="65933" y1="97015" x2="65933" y2="97015"/>
                        <a14:backgroundMark x1="69133" y1="96695" x2="69133" y2="96695"/>
                        <a14:backgroundMark x1="53867" y1="95629" x2="53867" y2="95629"/>
                        <a14:backgroundMark x1="29400" y1="95309" x2="29400" y2="95309"/>
                        <a14:backgroundMark x1="91400" y1="76546" x2="91400" y2="76546"/>
                        <a14:backgroundMark x1="17467" y1="90299" x2="17467" y2="90299"/>
                        <a14:backgroundMark x1="20467" y1="90832" x2="20467" y2="90832"/>
                        <a14:backgroundMark x1="22200" y1="90512" x2="22200" y2="90512"/>
                        <a14:backgroundMark x1="18867" y1="90512" x2="18867" y2="90512"/>
                        <a14:backgroundMark x1="78267" y1="89765" x2="78267" y2="89765"/>
                        <a14:backgroundMark x1="76000" y1="90512" x2="76000" y2="90512"/>
                        <a14:backgroundMark x1="24533" y1="91151" x2="24533" y2="91151"/>
                        <a14:backgroundMark x1="15867" y1="87420" x2="15867" y2="87420"/>
                        <a14:backgroundMark x1="26600" y1="89126" x2="26600" y2="89126"/>
                        <a14:backgroundMark x1="29933" y1="89126" x2="29933" y2="89126"/>
                        <a14:backgroundMark x1="33467" y1="89979" x2="33467" y2="89979"/>
                        <a14:backgroundMark x1="36267" y1="90299" x2="36267" y2="90299"/>
                        <a14:backgroundMark x1="74933" y1="88060" x2="74933" y2="88060"/>
                        <a14:backgroundMark x1="70533" y1="88593" x2="70533" y2="88593"/>
                        <a14:backgroundMark x1="77200" y1="86354" x2="77200" y2="86354"/>
                        <a14:backgroundMark x1="65933" y1="88913" x2="65933" y2="88913"/>
                        <a14:backgroundMark x1="63000" y1="89765" x2="63000" y2="89765"/>
                        <a14:backgroundMark x1="60533" y1="90299" x2="60533" y2="90299"/>
                      </a14:backgroundRemoval>
                    </a14:imgEffect>
                  </a14:imgLayer>
                </a14:imgProps>
              </a:ext>
              <a:ext uri="{28A0092B-C50C-407E-A947-70E740481C1C}">
                <a14:useLocalDpi xmlns:a14="http://schemas.microsoft.com/office/drawing/2010/main" val="0"/>
              </a:ext>
            </a:extLst>
          </a:blip>
          <a:srcRect b="7760"/>
          <a:stretch/>
        </p:blipFill>
        <p:spPr>
          <a:xfrm>
            <a:off x="1134598" y="2852388"/>
            <a:ext cx="6694714" cy="3861573"/>
          </a:xfrm>
          <a:prstGeom prst="rect">
            <a:avLst/>
          </a:prstGeom>
        </p:spPr>
      </p:pic>
    </p:spTree>
    <p:extLst>
      <p:ext uri="{BB962C8B-B14F-4D97-AF65-F5344CB8AC3E}">
        <p14:creationId xmlns:p14="http://schemas.microsoft.com/office/powerpoint/2010/main" val="32529738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pen-doors.jpg"/>
          <p:cNvPicPr>
            <a:picLocks noChangeAspect="1"/>
          </p:cNvPicPr>
          <p:nvPr/>
        </p:nvPicPr>
        <p:blipFill rotWithShape="1">
          <a:blip r:embed="rId2">
            <a:extLst>
              <a:ext uri="{28A0092B-C50C-407E-A947-70E740481C1C}">
                <a14:useLocalDpi xmlns:a14="http://schemas.microsoft.com/office/drawing/2010/main" val="0"/>
              </a:ext>
            </a:extLst>
          </a:blip>
          <a:srcRect l="36522"/>
          <a:stretch/>
        </p:blipFill>
        <p:spPr>
          <a:xfrm>
            <a:off x="1603243" y="0"/>
            <a:ext cx="5804478" cy="6858000"/>
          </a:xfrm>
          <a:prstGeom prst="rect">
            <a:avLst/>
          </a:prstGeom>
        </p:spPr>
      </p:pic>
      <p:sp>
        <p:nvSpPr>
          <p:cNvPr id="2" name="Title 1"/>
          <p:cNvSpPr>
            <a:spLocks noGrp="1"/>
          </p:cNvSpPr>
          <p:nvPr>
            <p:ph type="title"/>
          </p:nvPr>
        </p:nvSpPr>
        <p:spPr/>
        <p:txBody>
          <a:bodyPr/>
          <a:lstStyle/>
          <a:p>
            <a:r>
              <a:rPr lang="en-US" dirty="0" smtClean="0"/>
              <a:t>Behind the other two doors…</a:t>
            </a:r>
            <a:endParaRPr lang="en-US" dirty="0"/>
          </a:p>
        </p:txBody>
      </p:sp>
      <p:pic>
        <p:nvPicPr>
          <p:cNvPr id="5" name="Picture 4" descr="goat.jpg"/>
          <p:cNvPicPr>
            <a:picLocks noChangeAspect="1"/>
          </p:cNvPicPr>
          <p:nvPr/>
        </p:nvPicPr>
        <p:blipFill>
          <a:blip r:embed="rId3">
            <a:extLst>
              <a:ext uri="{BEBA8EAE-BF5A-486C-A8C5-ECC9F3942E4B}">
                <a14:imgProps xmlns:a14="http://schemas.microsoft.com/office/drawing/2010/main">
                  <a14:imgLayer r:embed="rId4">
                    <a14:imgEffect>
                      <a14:backgroundRemoval t="9987" b="96272" l="9859" r="94210"/>
                    </a14:imgEffect>
                  </a14:imgLayer>
                </a14:imgProps>
              </a:ext>
              <a:ext uri="{28A0092B-C50C-407E-A947-70E740481C1C}">
                <a14:useLocalDpi xmlns:a14="http://schemas.microsoft.com/office/drawing/2010/main" val="0"/>
              </a:ext>
            </a:extLst>
          </a:blip>
          <a:stretch>
            <a:fillRect/>
          </a:stretch>
        </p:blipFill>
        <p:spPr>
          <a:xfrm>
            <a:off x="4484169" y="3565382"/>
            <a:ext cx="1502124" cy="1765407"/>
          </a:xfrm>
          <a:prstGeom prst="rect">
            <a:avLst/>
          </a:prstGeom>
        </p:spPr>
      </p:pic>
      <p:pic>
        <p:nvPicPr>
          <p:cNvPr id="15" name="Picture 14" descr="silly-goat-1.jpg"/>
          <p:cNvPicPr>
            <a:picLocks noChangeAspect="1"/>
          </p:cNvPicPr>
          <p:nvPr/>
        </p:nvPicPr>
        <p:blipFill>
          <a:blip r:embed="rId5">
            <a:extLst>
              <a:ext uri="{BEBA8EAE-BF5A-486C-A8C5-ECC9F3942E4B}">
                <a14:imgProps xmlns:a14="http://schemas.microsoft.com/office/drawing/2010/main">
                  <a14:imgLayer r:embed="rId6">
                    <a14:imgEffect>
                      <a14:backgroundRemoval t="0" b="96591" l="0" r="98200">
                        <a14:foregroundMark x1="55000" y1="10455" x2="55000" y2="10455"/>
                        <a14:foregroundMark x1="55400" y1="15455" x2="55400" y2="15455"/>
                        <a14:foregroundMark x1="7200" y1="17045" x2="7200" y2="17045"/>
                        <a14:foregroundMark x1="48000" y1="94545" x2="48000" y2="94545"/>
                        <a14:foregroundMark x1="45400" y1="92045" x2="45400" y2="92045"/>
                        <a14:foregroundMark x1="88000" y1="28409" x2="88000" y2="28409"/>
                        <a14:foregroundMark x1="96600" y1="26136" x2="96600" y2="26136"/>
                        <a14:backgroundMark x1="22200" y1="11364" x2="22200" y2="11364"/>
                        <a14:backgroundMark x1="12600" y1="10227" x2="12600" y2="10227"/>
                        <a14:backgroundMark x1="17400" y1="17273" x2="17400" y2="17273"/>
                        <a14:backgroundMark x1="14200" y1="14318" x2="14200" y2="14318"/>
                        <a14:backgroundMark x1="10000" y1="15682" x2="10000" y2="15682"/>
                        <a14:backgroundMark x1="19400" y1="21591" x2="19400" y2="21591"/>
                        <a14:backgroundMark x1="27800" y1="20909" x2="27800" y2="20909"/>
                        <a14:backgroundMark x1="26800" y1="10000" x2="26800" y2="10000"/>
                        <a14:backgroundMark x1="29800" y1="12727" x2="29800" y2="12727"/>
                        <a14:backgroundMark x1="41000" y1="5455" x2="41000" y2="5455"/>
                        <a14:backgroundMark x1="35200" y1="79545" x2="35200" y2="79545"/>
                        <a14:backgroundMark x1="28400" y1="23409" x2="28400" y2="23409"/>
                      </a14:backgroundRemoval>
                    </a14:imgEffect>
                  </a14:imgLayer>
                </a14:imgProps>
              </a:ext>
              <a:ext uri="{28A0092B-C50C-407E-A947-70E740481C1C}">
                <a14:useLocalDpi xmlns:a14="http://schemas.microsoft.com/office/drawing/2010/main" val="0"/>
              </a:ext>
            </a:extLst>
          </a:blip>
          <a:stretch>
            <a:fillRect/>
          </a:stretch>
        </p:blipFill>
        <p:spPr>
          <a:xfrm>
            <a:off x="1949667" y="3565382"/>
            <a:ext cx="1708439" cy="1503426"/>
          </a:xfrm>
          <a:prstGeom prst="rect">
            <a:avLst/>
          </a:prstGeom>
        </p:spPr>
      </p:pic>
    </p:spTree>
    <p:extLst>
      <p:ext uri="{BB962C8B-B14F-4D97-AF65-F5344CB8AC3E}">
        <p14:creationId xmlns:p14="http://schemas.microsoft.com/office/powerpoint/2010/main" val="3013364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which door do you choose?</a:t>
            </a:r>
            <a:endParaRPr lang="en-US" dirty="0"/>
          </a:p>
        </p:txBody>
      </p:sp>
      <p:grpSp>
        <p:nvGrpSpPr>
          <p:cNvPr id="10" name="Group 9"/>
          <p:cNvGrpSpPr/>
          <p:nvPr/>
        </p:nvGrpSpPr>
        <p:grpSpPr>
          <a:xfrm>
            <a:off x="935181" y="2540000"/>
            <a:ext cx="1951182" cy="3579092"/>
            <a:chOff x="935181" y="2540000"/>
            <a:chExt cx="1951182" cy="3579092"/>
          </a:xfrm>
        </p:grpSpPr>
        <p:pic>
          <p:nvPicPr>
            <p:cNvPr id="4" name="Picture 3" descr="door1.jpg"/>
            <p:cNvPicPr>
              <a:picLocks noChangeAspect="1"/>
            </p:cNvPicPr>
            <p:nvPr/>
          </p:nvPicPr>
          <p:blipFill rotWithShape="1">
            <a:blip r:embed="rId3">
              <a:extLst>
                <a:ext uri="{28A0092B-C50C-407E-A947-70E740481C1C}">
                  <a14:useLocalDpi xmlns:a14="http://schemas.microsoft.com/office/drawing/2010/main" val="0"/>
                </a:ext>
              </a:extLst>
            </a:blip>
            <a:srcRect l="26657" t="17955" r="26070" b="11591"/>
            <a:stretch/>
          </p:blipFill>
          <p:spPr>
            <a:xfrm>
              <a:off x="935181" y="2540000"/>
              <a:ext cx="1951182" cy="3579092"/>
            </a:xfrm>
            <a:prstGeom prst="rect">
              <a:avLst/>
            </a:prstGeom>
          </p:spPr>
        </p:pic>
        <p:sp>
          <p:nvSpPr>
            <p:cNvPr id="7" name="TextBox 6"/>
            <p:cNvSpPr txBox="1"/>
            <p:nvPr/>
          </p:nvSpPr>
          <p:spPr>
            <a:xfrm>
              <a:off x="1535547" y="4045925"/>
              <a:ext cx="738908" cy="1200329"/>
            </a:xfrm>
            <a:prstGeom prst="rect">
              <a:avLst/>
            </a:prstGeom>
            <a:noFill/>
          </p:spPr>
          <p:txBody>
            <a:bodyPr wrap="square" rtlCol="0">
              <a:spAutoFit/>
            </a:bodyPr>
            <a:lstStyle/>
            <a:p>
              <a:r>
                <a:rPr lang="en-US" sz="7200" dirty="0">
                  <a:solidFill>
                    <a:schemeClr val="bg1"/>
                  </a:solidFill>
                </a:rPr>
                <a:t>1</a:t>
              </a:r>
            </a:p>
          </p:txBody>
        </p:sp>
      </p:grpSp>
      <p:grpSp>
        <p:nvGrpSpPr>
          <p:cNvPr id="11" name="Group 10"/>
          <p:cNvGrpSpPr/>
          <p:nvPr/>
        </p:nvGrpSpPr>
        <p:grpSpPr>
          <a:xfrm>
            <a:off x="3306522" y="2357529"/>
            <a:ext cx="2493817" cy="3789175"/>
            <a:chOff x="3278912" y="2329917"/>
            <a:chExt cx="2493817" cy="3789175"/>
          </a:xfrm>
        </p:grpSpPr>
        <p:pic>
          <p:nvPicPr>
            <p:cNvPr id="6" name="Picture 5" descr="door3.jpg"/>
            <p:cNvPicPr>
              <a:picLocks noChangeAspect="1"/>
            </p:cNvPicPr>
            <p:nvPr/>
          </p:nvPicPr>
          <p:blipFill rotWithShape="1">
            <a:blip r:embed="rId4">
              <a:extLst>
                <a:ext uri="{28A0092B-C50C-407E-A947-70E740481C1C}">
                  <a14:useLocalDpi xmlns:a14="http://schemas.microsoft.com/office/drawing/2010/main" val="0"/>
                </a:ext>
              </a:extLst>
            </a:blip>
            <a:srcRect b="4846"/>
            <a:stretch/>
          </p:blipFill>
          <p:spPr>
            <a:xfrm>
              <a:off x="3278912" y="2329917"/>
              <a:ext cx="2493817" cy="3789175"/>
            </a:xfrm>
            <a:prstGeom prst="rect">
              <a:avLst/>
            </a:prstGeom>
          </p:spPr>
        </p:pic>
        <p:sp>
          <p:nvSpPr>
            <p:cNvPr id="8" name="TextBox 7"/>
            <p:cNvSpPr txBox="1"/>
            <p:nvPr/>
          </p:nvSpPr>
          <p:spPr>
            <a:xfrm>
              <a:off x="4147129" y="3999343"/>
              <a:ext cx="738908" cy="1200329"/>
            </a:xfrm>
            <a:prstGeom prst="rect">
              <a:avLst/>
            </a:prstGeom>
            <a:noFill/>
          </p:spPr>
          <p:txBody>
            <a:bodyPr wrap="square" rtlCol="0">
              <a:spAutoFit/>
            </a:bodyPr>
            <a:lstStyle/>
            <a:p>
              <a:r>
                <a:rPr lang="en-US" sz="7200" dirty="0" smtClean="0"/>
                <a:t>2</a:t>
              </a:r>
              <a:endParaRPr lang="en-US" sz="7200" dirty="0"/>
            </a:p>
          </p:txBody>
        </p:sp>
      </p:grpSp>
      <p:grpSp>
        <p:nvGrpSpPr>
          <p:cNvPr id="12" name="Group 11"/>
          <p:cNvGrpSpPr/>
          <p:nvPr/>
        </p:nvGrpSpPr>
        <p:grpSpPr>
          <a:xfrm>
            <a:off x="6081467" y="2540000"/>
            <a:ext cx="1977261" cy="3579092"/>
            <a:chOff x="6081467" y="2540000"/>
            <a:chExt cx="1977261" cy="3579092"/>
          </a:xfrm>
        </p:grpSpPr>
        <p:pic>
          <p:nvPicPr>
            <p:cNvPr id="5" name="Picture 4" descr="door2.jpg"/>
            <p:cNvPicPr>
              <a:picLocks noChangeAspect="1"/>
            </p:cNvPicPr>
            <p:nvPr/>
          </p:nvPicPr>
          <p:blipFill rotWithShape="1">
            <a:blip r:embed="rId5">
              <a:extLst>
                <a:ext uri="{28A0092B-C50C-407E-A947-70E740481C1C}">
                  <a14:useLocalDpi xmlns:a14="http://schemas.microsoft.com/office/drawing/2010/main" val="0"/>
                </a:ext>
              </a:extLst>
            </a:blip>
            <a:srcRect l="40809" t="26618" r="30407" b="4049"/>
            <a:stretch/>
          </p:blipFill>
          <p:spPr>
            <a:xfrm>
              <a:off x="6081467" y="2540000"/>
              <a:ext cx="1977261" cy="3579092"/>
            </a:xfrm>
            <a:prstGeom prst="rect">
              <a:avLst/>
            </a:prstGeom>
          </p:spPr>
        </p:pic>
        <p:sp>
          <p:nvSpPr>
            <p:cNvPr id="9" name="TextBox 8"/>
            <p:cNvSpPr txBox="1"/>
            <p:nvPr/>
          </p:nvSpPr>
          <p:spPr>
            <a:xfrm>
              <a:off x="6724074" y="3987798"/>
              <a:ext cx="738908" cy="1200329"/>
            </a:xfrm>
            <a:prstGeom prst="rect">
              <a:avLst/>
            </a:prstGeom>
            <a:noFill/>
          </p:spPr>
          <p:txBody>
            <a:bodyPr wrap="square" rtlCol="0">
              <a:spAutoFit/>
            </a:bodyPr>
            <a:lstStyle/>
            <a:p>
              <a:r>
                <a:rPr lang="en-US" sz="7200" dirty="0" smtClean="0">
                  <a:solidFill>
                    <a:schemeClr val="bg1"/>
                  </a:solidFill>
                </a:rPr>
                <a:t>3</a:t>
              </a:r>
              <a:endParaRPr lang="en-US" sz="7200" dirty="0">
                <a:solidFill>
                  <a:schemeClr val="bg1"/>
                </a:solidFill>
              </a:endParaRPr>
            </a:p>
          </p:txBody>
        </p:sp>
      </p:grpSp>
    </p:spTree>
    <p:extLst>
      <p:ext uri="{BB962C8B-B14F-4D97-AF65-F5344CB8AC3E}">
        <p14:creationId xmlns:p14="http://schemas.microsoft.com/office/powerpoint/2010/main" val="2008053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which door do you choose?</a:t>
            </a:r>
            <a:endParaRPr lang="en-US" dirty="0"/>
          </a:p>
        </p:txBody>
      </p:sp>
      <p:grpSp>
        <p:nvGrpSpPr>
          <p:cNvPr id="10" name="Group 9"/>
          <p:cNvGrpSpPr/>
          <p:nvPr/>
        </p:nvGrpSpPr>
        <p:grpSpPr>
          <a:xfrm>
            <a:off x="935181" y="2540000"/>
            <a:ext cx="1951182" cy="3579092"/>
            <a:chOff x="935181" y="2540000"/>
            <a:chExt cx="1951182" cy="3579092"/>
          </a:xfrm>
        </p:grpSpPr>
        <p:pic>
          <p:nvPicPr>
            <p:cNvPr id="4" name="Picture 3" descr="door1.jpg"/>
            <p:cNvPicPr>
              <a:picLocks noChangeAspect="1"/>
            </p:cNvPicPr>
            <p:nvPr/>
          </p:nvPicPr>
          <p:blipFill rotWithShape="1">
            <a:blip r:embed="rId5">
              <a:extLst>
                <a:ext uri="{28A0092B-C50C-407E-A947-70E740481C1C}">
                  <a14:useLocalDpi xmlns:a14="http://schemas.microsoft.com/office/drawing/2010/main" val="0"/>
                </a:ext>
              </a:extLst>
            </a:blip>
            <a:srcRect l="26657" t="17955" r="26070" b="11591"/>
            <a:stretch/>
          </p:blipFill>
          <p:spPr>
            <a:xfrm>
              <a:off x="935181" y="2540000"/>
              <a:ext cx="1951182" cy="3579092"/>
            </a:xfrm>
            <a:prstGeom prst="rect">
              <a:avLst/>
            </a:prstGeom>
          </p:spPr>
        </p:pic>
        <p:sp>
          <p:nvSpPr>
            <p:cNvPr id="7" name="TextBox 6"/>
            <p:cNvSpPr txBox="1"/>
            <p:nvPr/>
          </p:nvSpPr>
          <p:spPr>
            <a:xfrm>
              <a:off x="1535547" y="4045925"/>
              <a:ext cx="738908" cy="1200329"/>
            </a:xfrm>
            <a:prstGeom prst="rect">
              <a:avLst/>
            </a:prstGeom>
            <a:noFill/>
          </p:spPr>
          <p:txBody>
            <a:bodyPr wrap="square" rtlCol="0">
              <a:spAutoFit/>
            </a:bodyPr>
            <a:lstStyle/>
            <a:p>
              <a:r>
                <a:rPr lang="en-US" sz="7200" dirty="0">
                  <a:solidFill>
                    <a:schemeClr val="bg1"/>
                  </a:solidFill>
                </a:rPr>
                <a:t>1</a:t>
              </a:r>
            </a:p>
          </p:txBody>
        </p:sp>
      </p:grpSp>
      <p:grpSp>
        <p:nvGrpSpPr>
          <p:cNvPr id="12" name="Group 11"/>
          <p:cNvGrpSpPr/>
          <p:nvPr/>
        </p:nvGrpSpPr>
        <p:grpSpPr>
          <a:xfrm>
            <a:off x="6081467" y="2540000"/>
            <a:ext cx="1977261" cy="3579092"/>
            <a:chOff x="6081467" y="2540000"/>
            <a:chExt cx="1977261" cy="3579092"/>
          </a:xfrm>
        </p:grpSpPr>
        <p:pic>
          <p:nvPicPr>
            <p:cNvPr id="5" name="Picture 4" descr="door2.jpg"/>
            <p:cNvPicPr>
              <a:picLocks noChangeAspect="1"/>
            </p:cNvPicPr>
            <p:nvPr/>
          </p:nvPicPr>
          <p:blipFill rotWithShape="1">
            <a:blip r:embed="rId6">
              <a:extLst>
                <a:ext uri="{28A0092B-C50C-407E-A947-70E740481C1C}">
                  <a14:useLocalDpi xmlns:a14="http://schemas.microsoft.com/office/drawing/2010/main" val="0"/>
                </a:ext>
              </a:extLst>
            </a:blip>
            <a:srcRect l="40809" t="26618" r="30407" b="4049"/>
            <a:stretch/>
          </p:blipFill>
          <p:spPr>
            <a:xfrm>
              <a:off x="6081467" y="2540000"/>
              <a:ext cx="1977261" cy="3579092"/>
            </a:xfrm>
            <a:prstGeom prst="rect">
              <a:avLst/>
            </a:prstGeom>
          </p:spPr>
        </p:pic>
        <p:sp>
          <p:nvSpPr>
            <p:cNvPr id="9" name="TextBox 8"/>
            <p:cNvSpPr txBox="1"/>
            <p:nvPr/>
          </p:nvSpPr>
          <p:spPr>
            <a:xfrm>
              <a:off x="6724074" y="3987798"/>
              <a:ext cx="738908" cy="1200329"/>
            </a:xfrm>
            <a:prstGeom prst="rect">
              <a:avLst/>
            </a:prstGeom>
            <a:noFill/>
          </p:spPr>
          <p:txBody>
            <a:bodyPr wrap="square" rtlCol="0">
              <a:spAutoFit/>
            </a:bodyPr>
            <a:lstStyle/>
            <a:p>
              <a:r>
                <a:rPr lang="en-US" sz="7200" dirty="0" smtClean="0">
                  <a:solidFill>
                    <a:schemeClr val="bg1"/>
                  </a:solidFill>
                </a:rPr>
                <a:t>3</a:t>
              </a:r>
              <a:endParaRPr lang="en-US" sz="7200" dirty="0">
                <a:solidFill>
                  <a:schemeClr val="bg1"/>
                </a:solidFill>
              </a:endParaRPr>
            </a:p>
          </p:txBody>
        </p:sp>
      </p:grpSp>
      <p:pic>
        <p:nvPicPr>
          <p:cNvPr id="13" name="post-24266-goat-tongue-reaction-gif-Imgur-GDYm.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b="8851"/>
          <a:stretch/>
        </p:blipFill>
        <p:spPr>
          <a:xfrm>
            <a:off x="3574699" y="2998206"/>
            <a:ext cx="1940216" cy="3120886"/>
          </a:xfrm>
          <a:prstGeom prst="rect">
            <a:avLst/>
          </a:prstGeom>
        </p:spPr>
      </p:pic>
      <p:grpSp>
        <p:nvGrpSpPr>
          <p:cNvPr id="11" name="Group 10"/>
          <p:cNvGrpSpPr/>
          <p:nvPr/>
        </p:nvGrpSpPr>
        <p:grpSpPr>
          <a:xfrm>
            <a:off x="3306522" y="2357529"/>
            <a:ext cx="2493817" cy="3789175"/>
            <a:chOff x="3278912" y="2329917"/>
            <a:chExt cx="2493817" cy="3789175"/>
          </a:xfrm>
        </p:grpSpPr>
        <p:pic>
          <p:nvPicPr>
            <p:cNvPr id="6" name="Picture 5" descr="door3.jpg"/>
            <p:cNvPicPr>
              <a:picLocks noChangeAspect="1"/>
            </p:cNvPicPr>
            <p:nvPr/>
          </p:nvPicPr>
          <p:blipFill rotWithShape="1">
            <a:blip r:embed="rId8">
              <a:extLst>
                <a:ext uri="{28A0092B-C50C-407E-A947-70E740481C1C}">
                  <a14:useLocalDpi xmlns:a14="http://schemas.microsoft.com/office/drawing/2010/main" val="0"/>
                </a:ext>
              </a:extLst>
            </a:blip>
            <a:srcRect b="4846"/>
            <a:stretch/>
          </p:blipFill>
          <p:spPr>
            <a:xfrm>
              <a:off x="3278912" y="2329917"/>
              <a:ext cx="2493817" cy="3789175"/>
            </a:xfrm>
            <a:prstGeom prst="rect">
              <a:avLst/>
            </a:prstGeom>
          </p:spPr>
        </p:pic>
        <p:sp>
          <p:nvSpPr>
            <p:cNvPr id="8" name="TextBox 7"/>
            <p:cNvSpPr txBox="1"/>
            <p:nvPr/>
          </p:nvSpPr>
          <p:spPr>
            <a:xfrm>
              <a:off x="4147129" y="3999343"/>
              <a:ext cx="738908" cy="1200329"/>
            </a:xfrm>
            <a:prstGeom prst="rect">
              <a:avLst/>
            </a:prstGeom>
            <a:noFill/>
          </p:spPr>
          <p:txBody>
            <a:bodyPr wrap="square" rtlCol="0">
              <a:spAutoFit/>
            </a:bodyPr>
            <a:lstStyle/>
            <a:p>
              <a:r>
                <a:rPr lang="en-US" sz="7200" dirty="0" smtClean="0"/>
                <a:t>2</a:t>
              </a:r>
              <a:endParaRPr lang="en-US" sz="7200" dirty="0"/>
            </a:p>
          </p:txBody>
        </p:sp>
      </p:grpSp>
    </p:spTree>
    <p:extLst>
      <p:ext uri="{BB962C8B-B14F-4D97-AF65-F5344CB8AC3E}">
        <p14:creationId xmlns:p14="http://schemas.microsoft.com/office/powerpoint/2010/main" val="222757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par>
                          <p:cTn id="12" fill="hold">
                            <p:stCondLst>
                              <p:cond delay="0"/>
                            </p:stCondLst>
                            <p:childTnLst>
                              <p:par>
                                <p:cTn id="13" presetID="1" presetClass="mediacall" presetSubtype="0" fill="hold" nodeType="afterEffect">
                                  <p:stCondLst>
                                    <p:cond delay="0"/>
                                  </p:stCondLst>
                                  <p:childTnLst>
                                    <p:cmd type="call" cmd="playFrom(0.0)">
                                      <p:cBhvr>
                                        <p:cTn id="14" dur="828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3"/>
                                        </p:tgtEl>
                                      </p:cBhvr>
                                    </p:cmd>
                                  </p:childTnLst>
                                </p:cTn>
                              </p:par>
                            </p:childTnLst>
                          </p:cTn>
                        </p:par>
                      </p:childTnLst>
                    </p:cTn>
                  </p:par>
                </p:childTnLst>
              </p:cTn>
              <p:nextCondLst>
                <p:cond evt="onClick" delay="0">
                  <p:tgtEl>
                    <p:spTgt spid="13"/>
                  </p:tgtEl>
                </p:cond>
              </p:nextCondLst>
            </p:seq>
            <p:video>
              <p:cMediaNode vol="80000">
                <p:cTn id="20" fill="hold" display="0">
                  <p:stCondLst>
                    <p:cond delay="indefinite"/>
                  </p:stCondLst>
                </p:cTn>
                <p:tgtEl>
                  <p:spTgt spid="1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Stay or Swap?</a:t>
            </a:r>
            <a:endParaRPr lang="en-US" dirty="0"/>
          </a:p>
        </p:txBody>
      </p:sp>
      <p:grpSp>
        <p:nvGrpSpPr>
          <p:cNvPr id="10" name="Group 9"/>
          <p:cNvGrpSpPr/>
          <p:nvPr/>
        </p:nvGrpSpPr>
        <p:grpSpPr>
          <a:xfrm>
            <a:off x="935181" y="2540000"/>
            <a:ext cx="1951182" cy="3579092"/>
            <a:chOff x="935181" y="2540000"/>
            <a:chExt cx="1951182" cy="3579092"/>
          </a:xfrm>
        </p:grpSpPr>
        <p:pic>
          <p:nvPicPr>
            <p:cNvPr id="4" name="Picture 3" descr="door1.jpg"/>
            <p:cNvPicPr>
              <a:picLocks noChangeAspect="1"/>
            </p:cNvPicPr>
            <p:nvPr/>
          </p:nvPicPr>
          <p:blipFill rotWithShape="1">
            <a:blip r:embed="rId3">
              <a:extLst>
                <a:ext uri="{28A0092B-C50C-407E-A947-70E740481C1C}">
                  <a14:useLocalDpi xmlns:a14="http://schemas.microsoft.com/office/drawing/2010/main" val="0"/>
                </a:ext>
              </a:extLst>
            </a:blip>
            <a:srcRect l="26657" t="17955" r="26070" b="11591"/>
            <a:stretch/>
          </p:blipFill>
          <p:spPr>
            <a:xfrm>
              <a:off x="935181" y="2540000"/>
              <a:ext cx="1951182" cy="3579092"/>
            </a:xfrm>
            <a:prstGeom prst="rect">
              <a:avLst/>
            </a:prstGeom>
          </p:spPr>
        </p:pic>
        <p:sp>
          <p:nvSpPr>
            <p:cNvPr id="7" name="TextBox 6"/>
            <p:cNvSpPr txBox="1"/>
            <p:nvPr/>
          </p:nvSpPr>
          <p:spPr>
            <a:xfrm>
              <a:off x="1535547" y="4045925"/>
              <a:ext cx="738908" cy="1200329"/>
            </a:xfrm>
            <a:prstGeom prst="rect">
              <a:avLst/>
            </a:prstGeom>
            <a:noFill/>
          </p:spPr>
          <p:txBody>
            <a:bodyPr wrap="square" rtlCol="0">
              <a:spAutoFit/>
            </a:bodyPr>
            <a:lstStyle/>
            <a:p>
              <a:r>
                <a:rPr lang="en-US" sz="7200" dirty="0">
                  <a:solidFill>
                    <a:schemeClr val="bg1"/>
                  </a:solidFill>
                </a:rPr>
                <a:t>1</a:t>
              </a:r>
            </a:p>
          </p:txBody>
        </p:sp>
      </p:grpSp>
      <p:grpSp>
        <p:nvGrpSpPr>
          <p:cNvPr id="12" name="Group 11"/>
          <p:cNvGrpSpPr/>
          <p:nvPr/>
        </p:nvGrpSpPr>
        <p:grpSpPr>
          <a:xfrm>
            <a:off x="6081467" y="2540000"/>
            <a:ext cx="1977261" cy="3579092"/>
            <a:chOff x="6081467" y="2540000"/>
            <a:chExt cx="1977261" cy="3579092"/>
          </a:xfrm>
        </p:grpSpPr>
        <p:pic>
          <p:nvPicPr>
            <p:cNvPr id="5" name="Picture 4" descr="door2.jpg"/>
            <p:cNvPicPr>
              <a:picLocks noChangeAspect="1"/>
            </p:cNvPicPr>
            <p:nvPr/>
          </p:nvPicPr>
          <p:blipFill rotWithShape="1">
            <a:blip r:embed="rId4">
              <a:extLst>
                <a:ext uri="{28A0092B-C50C-407E-A947-70E740481C1C}">
                  <a14:useLocalDpi xmlns:a14="http://schemas.microsoft.com/office/drawing/2010/main" val="0"/>
                </a:ext>
              </a:extLst>
            </a:blip>
            <a:srcRect l="40809" t="26618" r="30407" b="4049"/>
            <a:stretch/>
          </p:blipFill>
          <p:spPr>
            <a:xfrm>
              <a:off x="6081467" y="2540000"/>
              <a:ext cx="1977261" cy="3579092"/>
            </a:xfrm>
            <a:prstGeom prst="rect">
              <a:avLst/>
            </a:prstGeom>
          </p:spPr>
        </p:pic>
        <p:sp>
          <p:nvSpPr>
            <p:cNvPr id="9" name="TextBox 8"/>
            <p:cNvSpPr txBox="1"/>
            <p:nvPr/>
          </p:nvSpPr>
          <p:spPr>
            <a:xfrm>
              <a:off x="6724074" y="3987798"/>
              <a:ext cx="738908" cy="1200329"/>
            </a:xfrm>
            <a:prstGeom prst="rect">
              <a:avLst/>
            </a:prstGeom>
            <a:noFill/>
          </p:spPr>
          <p:txBody>
            <a:bodyPr wrap="square" rtlCol="0">
              <a:spAutoFit/>
            </a:bodyPr>
            <a:lstStyle/>
            <a:p>
              <a:r>
                <a:rPr lang="en-US" sz="7200" dirty="0" smtClean="0">
                  <a:solidFill>
                    <a:schemeClr val="bg1"/>
                  </a:solidFill>
                </a:rPr>
                <a:t>3</a:t>
              </a:r>
              <a:endParaRPr lang="en-US" sz="7200" dirty="0">
                <a:solidFill>
                  <a:schemeClr val="bg1"/>
                </a:solidFill>
              </a:endParaRPr>
            </a:p>
          </p:txBody>
        </p:sp>
      </p:grpSp>
    </p:spTree>
    <p:extLst>
      <p:ext uri="{BB962C8B-B14F-4D97-AF65-F5344CB8AC3E}">
        <p14:creationId xmlns:p14="http://schemas.microsoft.com/office/powerpoint/2010/main" val="411448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2"/>
                                        </p:tgtEl>
                                        <p:attrNameLst>
                                          <p:attrName>r</p:attrName>
                                        </p:attrNameLst>
                                      </p:cBhvr>
                                    </p:animRot>
                                    <p:animRot by="-240000">
                                      <p:cBhvr>
                                        <p:cTn id="15" dur="200" fill="hold">
                                          <p:stCondLst>
                                            <p:cond delay="200"/>
                                          </p:stCondLst>
                                        </p:cTn>
                                        <p:tgtEl>
                                          <p:spTgt spid="12"/>
                                        </p:tgtEl>
                                        <p:attrNameLst>
                                          <p:attrName>r</p:attrName>
                                        </p:attrNameLst>
                                      </p:cBhvr>
                                    </p:animRot>
                                    <p:animRot by="240000">
                                      <p:cBhvr>
                                        <p:cTn id="16" dur="200" fill="hold">
                                          <p:stCondLst>
                                            <p:cond delay="400"/>
                                          </p:stCondLst>
                                        </p:cTn>
                                        <p:tgtEl>
                                          <p:spTgt spid="12"/>
                                        </p:tgtEl>
                                        <p:attrNameLst>
                                          <p:attrName>r</p:attrName>
                                        </p:attrNameLst>
                                      </p:cBhvr>
                                    </p:animRot>
                                    <p:animRot by="-240000">
                                      <p:cBhvr>
                                        <p:cTn id="17" dur="200" fill="hold">
                                          <p:stCondLst>
                                            <p:cond delay="600"/>
                                          </p:stCondLst>
                                        </p:cTn>
                                        <p:tgtEl>
                                          <p:spTgt spid="12"/>
                                        </p:tgtEl>
                                        <p:attrNameLst>
                                          <p:attrName>r</p:attrName>
                                        </p:attrNameLst>
                                      </p:cBhvr>
                                    </p:animRot>
                                    <p:animRot by="120000">
                                      <p:cBhvr>
                                        <p:cTn id="18"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Log in to Blackboard Learn</a:t>
            </a:r>
          </a:p>
          <a:p>
            <a:r>
              <a:rPr lang="en-US" dirty="0" smtClean="0"/>
              <a:t>Navigate to Unit 4</a:t>
            </a:r>
          </a:p>
          <a:p>
            <a:r>
              <a:rPr lang="en-US" dirty="0" smtClean="0"/>
              <a:t>Choose “Monty Hall Problem Interactive Program” at the bottom of the page</a:t>
            </a:r>
            <a:endParaRPr lang="en-US" dirty="0"/>
          </a:p>
        </p:txBody>
      </p:sp>
    </p:spTree>
    <p:extLst>
      <p:ext uri="{BB962C8B-B14F-4D97-AF65-F5344CB8AC3E}">
        <p14:creationId xmlns:p14="http://schemas.microsoft.com/office/powerpoint/2010/main" val="219775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Answer is Counterintuitive</a:t>
            </a:r>
            <a:endParaRPr lang="en-US" dirty="0"/>
          </a:p>
        </p:txBody>
      </p:sp>
      <p:sp>
        <p:nvSpPr>
          <p:cNvPr id="3" name="Content Placeholder 2"/>
          <p:cNvSpPr>
            <a:spLocks noGrp="1"/>
          </p:cNvSpPr>
          <p:nvPr>
            <p:ph idx="1"/>
          </p:nvPr>
        </p:nvSpPr>
        <p:spPr>
          <a:xfrm>
            <a:off x="608792" y="2501496"/>
            <a:ext cx="3836065" cy="3670767"/>
          </a:xfrm>
        </p:spPr>
        <p:txBody>
          <a:bodyPr>
            <a:normAutofit/>
          </a:bodyPr>
          <a:lstStyle/>
          <a:p>
            <a:r>
              <a:rPr lang="en-US" dirty="0" smtClean="0"/>
              <a:t>Intuition doesn’t always lead you in the right direction</a:t>
            </a:r>
          </a:p>
          <a:p>
            <a:r>
              <a:rPr lang="en-US" dirty="0" smtClean="0"/>
              <a:t>Important to consider true probability instead of relying on instinct.</a:t>
            </a:r>
          </a:p>
          <a:p>
            <a:r>
              <a:rPr lang="en-US" dirty="0" smtClean="0"/>
              <a:t>Your brain is not perfect.</a:t>
            </a:r>
          </a:p>
          <a:p>
            <a:r>
              <a:rPr lang="en-US" dirty="0" smtClean="0"/>
              <a:t>The correct answer is: </a:t>
            </a:r>
            <a:r>
              <a:rPr lang="en-US" b="1" dirty="0" smtClean="0"/>
              <a:t>ALWAYS SWAP  </a:t>
            </a:r>
          </a:p>
        </p:txBody>
      </p:sp>
      <p:pic>
        <p:nvPicPr>
          <p:cNvPr id="5" name="Picture 4" descr="scumbag-brain-meme-forge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205" y="2501496"/>
            <a:ext cx="3937149" cy="2751946"/>
          </a:xfrm>
          <a:prstGeom prst="rect">
            <a:avLst/>
          </a:prstGeom>
        </p:spPr>
      </p:pic>
    </p:spTree>
    <p:extLst>
      <p:ext uri="{BB962C8B-B14F-4D97-AF65-F5344CB8AC3E}">
        <p14:creationId xmlns:p14="http://schemas.microsoft.com/office/powerpoint/2010/main" val="3825680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1388</TotalTime>
  <Words>1158</Words>
  <Application>Microsoft Macintosh PowerPoint</Application>
  <PresentationFormat>On-screen Show (4:3)</PresentationFormat>
  <Paragraphs>79</Paragraphs>
  <Slides>14</Slides>
  <Notes>10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Perception</vt:lpstr>
      <vt:lpstr>The Monty Hall Problem</vt:lpstr>
      <vt:lpstr>Let’s Make a Deal…</vt:lpstr>
      <vt:lpstr>Behind one door…</vt:lpstr>
      <vt:lpstr>Behind the other two doors…</vt:lpstr>
      <vt:lpstr>So which door do you choose?</vt:lpstr>
      <vt:lpstr>So which door do you choose?</vt:lpstr>
      <vt:lpstr>Stay or Swap?</vt:lpstr>
      <vt:lpstr>Activity</vt:lpstr>
      <vt:lpstr>The Answer is Counterintuitive</vt:lpstr>
      <vt:lpstr>Let’s look at the probability…</vt:lpstr>
      <vt:lpstr>If you STAY</vt:lpstr>
      <vt:lpstr>If you SWITCH</vt:lpstr>
      <vt:lpstr>If you SWITCH</vt:lpstr>
      <vt:lpstr>In Sum,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Monty Hall Problem</dc:title>
  <dc:creator>Steve Hill</dc:creator>
  <cp:lastModifiedBy>J. Michael Williams</cp:lastModifiedBy>
  <cp:revision>22</cp:revision>
  <dcterms:created xsi:type="dcterms:W3CDTF">2014-05-29T21:39:41Z</dcterms:created>
  <dcterms:modified xsi:type="dcterms:W3CDTF">2014-05-30T21:03:35Z</dcterms:modified>
</cp:coreProperties>
</file>